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6"/>
  </p:notesMasterIdLst>
  <p:sldIdLst>
    <p:sldId id="256" r:id="rId2"/>
    <p:sldId id="259" r:id="rId3"/>
    <p:sldId id="290" r:id="rId4"/>
    <p:sldId id="263" r:id="rId5"/>
    <p:sldId id="289" r:id="rId6"/>
    <p:sldId id="275" r:id="rId7"/>
    <p:sldId id="285" r:id="rId8"/>
    <p:sldId id="277" r:id="rId9"/>
    <p:sldId id="276" r:id="rId10"/>
    <p:sldId id="274" r:id="rId11"/>
    <p:sldId id="288" r:id="rId12"/>
    <p:sldId id="293" r:id="rId13"/>
    <p:sldId id="286" r:id="rId14"/>
    <p:sldId id="278" r:id="rId15"/>
  </p:sldIdLst>
  <p:sldSz cx="12192000" cy="6858000"/>
  <p:notesSz cx="6858000" cy="9144000"/>
  <p:defaultTextStyle>
    <a:defPPr>
      <a:defRPr lang="cs-CZ"/>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4F4F4"/>
    <a:srgbClr val="F5E4D0"/>
    <a:srgbClr val="003052"/>
    <a:srgbClr val="C6F6FA"/>
    <a:srgbClr val="45C9E1"/>
    <a:srgbClr val="B7D868"/>
    <a:srgbClr val="C6379C"/>
    <a:srgbClr val="F1A0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61601" autoAdjust="0"/>
  </p:normalViewPr>
  <p:slideViewPr>
    <p:cSldViewPr snapToGrid="0">
      <p:cViewPr>
        <p:scale>
          <a:sx n="66" d="100"/>
          <a:sy n="66" d="100"/>
        </p:scale>
        <p:origin x="2256" y="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Zástupný symbol pro záhlaví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s-CZ"/>
          </a:p>
        </p:txBody>
      </p:sp>
      <p:sp>
        <p:nvSpPr>
          <p:cNvPr id="3" name="Zástupný symbol pro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699AFA-2AC2-4E5A-AF28-1410DB0A113E}" type="datetimeFigureOut">
              <a:rPr lang="cs-CZ" smtClean="0"/>
              <a:t>28.09.2023</a:t>
            </a:fld>
            <a:endParaRPr lang="cs-CZ"/>
          </a:p>
        </p:txBody>
      </p:sp>
      <p:sp>
        <p:nvSpPr>
          <p:cNvPr id="4" name="Zástupný symbol pro obrázek snímk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s-CZ"/>
          </a:p>
        </p:txBody>
      </p:sp>
      <p:sp>
        <p:nvSpPr>
          <p:cNvPr id="5" name="Zástupný symbol pro poznámky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cs-CZ" smtClean="0"/>
              <a:t>Upravte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cs-CZ"/>
          </a:p>
        </p:txBody>
      </p:sp>
      <p:sp>
        <p:nvSpPr>
          <p:cNvPr id="6" name="Zástupný symbol pro zápatí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s-CZ"/>
          </a:p>
        </p:txBody>
      </p:sp>
      <p:sp>
        <p:nvSpPr>
          <p:cNvPr id="7" name="Zástupný symbol pro číslo snímk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B6FE46-9079-420D-B648-8F8C70206CFD}" type="slidenum">
              <a:rPr lang="cs-CZ" smtClean="0"/>
              <a:t>‹#›</a:t>
            </a:fld>
            <a:endParaRPr lang="cs-CZ"/>
          </a:p>
        </p:txBody>
      </p:sp>
    </p:spTree>
    <p:extLst>
      <p:ext uri="{BB962C8B-B14F-4D97-AF65-F5344CB8AC3E}">
        <p14:creationId xmlns:p14="http://schemas.microsoft.com/office/powerpoint/2010/main" val="26095179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Data </a:t>
            </a:r>
            <a:r>
              <a:rPr lang="cs-CZ" sz="1200" b="0" i="0" kern="1200" smtClean="0">
                <a:solidFill>
                  <a:schemeClr val="tx1"/>
                </a:solidFill>
                <a:effectLst/>
                <a:latin typeface="+mn-lt"/>
                <a:ea typeface="+mn-ea"/>
                <a:cs typeface="+mn-cs"/>
              </a:rPr>
              <a:t>jsou fakta získaná z reality, např. naměřené fyzikální veličiny (teplota, tlak, hmotnost), historické údaje, fotografie, zvukové či filmové záznamy apod.</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Pojmem </a:t>
            </a:r>
            <a:r>
              <a:rPr lang="cs-CZ" sz="1200" b="1" i="0" kern="1200" smtClean="0">
                <a:solidFill>
                  <a:schemeClr val="tx1"/>
                </a:solidFill>
                <a:effectLst/>
                <a:latin typeface="+mn-lt"/>
                <a:ea typeface="+mn-ea"/>
                <a:cs typeface="+mn-cs"/>
              </a:rPr>
              <a:t>informace </a:t>
            </a:r>
            <a:r>
              <a:rPr lang="cs-CZ" sz="1200" b="0" i="0" kern="1200" smtClean="0">
                <a:solidFill>
                  <a:schemeClr val="tx1"/>
                </a:solidFill>
                <a:effectLst/>
                <a:latin typeface="+mn-lt"/>
                <a:ea typeface="+mn-ea"/>
                <a:cs typeface="+mn-cs"/>
              </a:rPr>
              <a:t>jsou odborně označována již vyhodnocená a smysluplně uspořádaná data do podoby, která má určitý význam. Díky informacím si vytváříme poznatky o okolním světě a na základě informací se můžeme rozhodovat o svém jednání.</a:t>
            </a:r>
            <a:r>
              <a:rPr lang="cs-CZ" smtClean="0"/>
              <a:t> </a:t>
            </a:r>
          </a:p>
          <a:p>
            <a:pPr marL="171450" indent="-171450">
              <a:buFont typeface="Arial" panose="020B0604020202020204" pitchFamily="34" charset="0"/>
              <a:buChar char="•"/>
            </a:pPr>
            <a:r>
              <a:rPr lang="cs-CZ" sz="1200" b="0" i="1" kern="1200" smtClean="0">
                <a:solidFill>
                  <a:schemeClr val="tx1"/>
                </a:solidFill>
                <a:effectLst/>
                <a:latin typeface="+mn-lt"/>
                <a:ea typeface="+mn-ea"/>
                <a:cs typeface="+mn-cs"/>
              </a:rPr>
              <a:t>Rozdíl mezi daty a informacemi je možné vysvětlit na příkladu identifikačního průkazu. Průkazka obsahuje textová, číselná, grafická data. Izolovaná data sama o sobě nemají význam, teprve jejich začlenění do průkazky vytváří smysluplnou informaci o daném člověku.</a:t>
            </a:r>
            <a:r>
              <a:rPr lang="cs-CZ" smtClean="0"/>
              <a:t> </a:t>
            </a:r>
            <a:br>
              <a:rPr lang="cs-CZ" smtClean="0"/>
            </a:br>
            <a:r>
              <a:rPr lang="cs-CZ" smtClean="0"/>
              <a:t/>
            </a:r>
            <a:br>
              <a:rPr lang="cs-CZ" smtClean="0"/>
            </a:br>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2</a:t>
            </a:fld>
            <a:endParaRPr lang="cs-CZ"/>
          </a:p>
        </p:txBody>
      </p:sp>
    </p:spTree>
    <p:extLst>
      <p:ext uri="{BB962C8B-B14F-4D97-AF65-F5344CB8AC3E}">
        <p14:creationId xmlns:p14="http://schemas.microsoft.com/office/powerpoint/2010/main" val="3546604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kern="1200" smtClean="0">
                <a:solidFill>
                  <a:schemeClr val="tx1"/>
                </a:solidFill>
                <a:effectLst/>
                <a:latin typeface="+mn-lt"/>
                <a:ea typeface="+mn-ea"/>
                <a:cs typeface="+mn-cs"/>
              </a:rPr>
              <a:t>Převodníky ADC a DAC</a:t>
            </a:r>
          </a:p>
          <a:p>
            <a:r>
              <a:rPr lang="cs-CZ" sz="1200" b="0" i="0" kern="1200" smtClean="0">
                <a:solidFill>
                  <a:schemeClr val="tx1"/>
                </a:solidFill>
                <a:effectLst/>
                <a:latin typeface="+mn-lt"/>
                <a:ea typeface="+mn-ea"/>
                <a:cs typeface="+mn-cs"/>
              </a:rPr>
              <a:t>Převodníky ADC (Analog-to-Digital Converter) a DAC (Digital-to-Analog Converter) jsou klíčovými součástmi v mnoha elektronických zařízeních. Jejich hlavní funkcí je převádět signály mezi analogovou a digitální formou.</a:t>
            </a:r>
          </a:p>
          <a:p>
            <a:r>
              <a:rPr lang="cs-CZ" sz="1200" b="1" i="0" kern="1200" smtClean="0">
                <a:solidFill>
                  <a:schemeClr val="tx1"/>
                </a:solidFill>
                <a:effectLst/>
                <a:latin typeface="+mn-lt"/>
                <a:ea typeface="+mn-ea"/>
                <a:cs typeface="+mn-cs"/>
              </a:rPr>
              <a:t>ADC (Analog-to-Digital Converter):</a:t>
            </a:r>
            <a:endParaRPr lang="cs-CZ" sz="1200" b="0" i="0" kern="1200" smtClean="0">
              <a:solidFill>
                <a:schemeClr val="tx1"/>
              </a:solidFill>
              <a:effectLst/>
              <a:latin typeface="+mn-lt"/>
              <a:ea typeface="+mn-ea"/>
              <a:cs typeface="+mn-cs"/>
            </a:endParaRPr>
          </a:p>
          <a:p>
            <a:pPr lvl="1"/>
            <a:r>
              <a:rPr lang="cs-CZ" sz="1200" b="1" i="0" kern="1200" smtClean="0">
                <a:solidFill>
                  <a:schemeClr val="tx1"/>
                </a:solidFill>
                <a:effectLst/>
                <a:latin typeface="+mn-lt"/>
                <a:ea typeface="+mn-ea"/>
                <a:cs typeface="+mn-cs"/>
              </a:rPr>
              <a:t>Funkce:</a:t>
            </a:r>
            <a:r>
              <a:rPr lang="cs-CZ" sz="1200" b="0" i="0" kern="1200" smtClean="0">
                <a:solidFill>
                  <a:schemeClr val="tx1"/>
                </a:solidFill>
                <a:effectLst/>
                <a:latin typeface="+mn-lt"/>
                <a:ea typeface="+mn-ea"/>
                <a:cs typeface="+mn-cs"/>
              </a:rPr>
              <a:t> Převádí kontinuální (analogový) signál na diskrétní (digitální) formu.</a:t>
            </a:r>
          </a:p>
          <a:p>
            <a:pPr lvl="1"/>
            <a:r>
              <a:rPr lang="cs-CZ" sz="1200" b="1" i="0" kern="1200" smtClean="0">
                <a:solidFill>
                  <a:schemeClr val="tx1"/>
                </a:solidFill>
                <a:effectLst/>
                <a:latin typeface="+mn-lt"/>
                <a:ea typeface="+mn-ea"/>
                <a:cs typeface="+mn-cs"/>
              </a:rPr>
              <a:t>Princip:</a:t>
            </a:r>
            <a:endParaRPr lang="cs-CZ" sz="1200" b="0" i="0" kern="1200" smtClean="0">
              <a:solidFill>
                <a:schemeClr val="tx1"/>
              </a:solidFill>
              <a:effectLst/>
              <a:latin typeface="+mn-lt"/>
              <a:ea typeface="+mn-ea"/>
              <a:cs typeface="+mn-cs"/>
            </a:endParaRPr>
          </a:p>
          <a:p>
            <a:pPr lvl="2"/>
            <a:r>
              <a:rPr lang="cs-CZ" sz="1200" b="1" i="0" kern="1200" smtClean="0">
                <a:solidFill>
                  <a:schemeClr val="tx1"/>
                </a:solidFill>
                <a:effectLst/>
                <a:latin typeface="+mn-lt"/>
                <a:ea typeface="+mn-ea"/>
                <a:cs typeface="+mn-cs"/>
              </a:rPr>
              <a:t>Vzorkování:</a:t>
            </a:r>
            <a:r>
              <a:rPr lang="cs-CZ" sz="1200" b="0" i="0" kern="1200" smtClean="0">
                <a:solidFill>
                  <a:schemeClr val="tx1"/>
                </a:solidFill>
                <a:effectLst/>
                <a:latin typeface="+mn-lt"/>
                <a:ea typeface="+mn-ea"/>
                <a:cs typeface="+mn-cs"/>
              </a:rPr>
              <a:t> ADC začne tím, že "vzorkuje" analogový signál v pravidelných intervalech.</a:t>
            </a:r>
          </a:p>
          <a:p>
            <a:pPr lvl="2"/>
            <a:r>
              <a:rPr lang="cs-CZ" sz="1200" b="1" i="0" kern="1200" smtClean="0">
                <a:solidFill>
                  <a:schemeClr val="tx1"/>
                </a:solidFill>
                <a:effectLst/>
                <a:latin typeface="+mn-lt"/>
                <a:ea typeface="+mn-ea"/>
                <a:cs typeface="+mn-cs"/>
              </a:rPr>
              <a:t>Kvantování:</a:t>
            </a:r>
            <a:r>
              <a:rPr lang="cs-CZ" sz="1200" b="0" i="0" kern="1200" smtClean="0">
                <a:solidFill>
                  <a:schemeClr val="tx1"/>
                </a:solidFill>
                <a:effectLst/>
                <a:latin typeface="+mn-lt"/>
                <a:ea typeface="+mn-ea"/>
                <a:cs typeface="+mn-cs"/>
              </a:rPr>
              <a:t> Každý vzorek je poté zaokrouhlen na nejbližší hodnotu z předem stanoveného rozsahu hodnot.</a:t>
            </a:r>
          </a:p>
          <a:p>
            <a:pPr lvl="2"/>
            <a:r>
              <a:rPr lang="cs-CZ" sz="1200" b="1" i="0" kern="1200" smtClean="0">
                <a:solidFill>
                  <a:schemeClr val="tx1"/>
                </a:solidFill>
                <a:effectLst/>
                <a:latin typeface="+mn-lt"/>
                <a:ea typeface="+mn-ea"/>
                <a:cs typeface="+mn-cs"/>
              </a:rPr>
              <a:t>Kódování:</a:t>
            </a:r>
            <a:r>
              <a:rPr lang="cs-CZ" sz="1200" b="0" i="0" kern="1200" smtClean="0">
                <a:solidFill>
                  <a:schemeClr val="tx1"/>
                </a:solidFill>
                <a:effectLst/>
                <a:latin typeface="+mn-lt"/>
                <a:ea typeface="+mn-ea"/>
                <a:cs typeface="+mn-cs"/>
              </a:rPr>
              <a:t> Nakonec se každý kvantizovaný vzorek převede na binární formu.</a:t>
            </a:r>
          </a:p>
          <a:p>
            <a:pPr lvl="1"/>
            <a:r>
              <a:rPr lang="cs-CZ" sz="1200" b="1" i="0" kern="1200" smtClean="0">
                <a:solidFill>
                  <a:schemeClr val="tx1"/>
                </a:solidFill>
                <a:effectLst/>
                <a:latin typeface="+mn-lt"/>
                <a:ea typeface="+mn-ea"/>
                <a:cs typeface="+mn-cs"/>
              </a:rPr>
              <a:t>Výsledek:</a:t>
            </a:r>
            <a:r>
              <a:rPr lang="cs-CZ" sz="1200" b="0" i="0" kern="1200" smtClean="0">
                <a:solidFill>
                  <a:schemeClr val="tx1"/>
                </a:solidFill>
                <a:effectLst/>
                <a:latin typeface="+mn-lt"/>
                <a:ea typeface="+mn-ea"/>
                <a:cs typeface="+mn-cs"/>
              </a:rPr>
              <a:t> Získáte posloupnost binárních čísel, která reprezentuje původní analogový signál.</a:t>
            </a:r>
          </a:p>
          <a:p>
            <a:r>
              <a:rPr lang="cs-CZ" sz="1200" b="1" i="0" kern="1200" smtClean="0">
                <a:solidFill>
                  <a:schemeClr val="tx1"/>
                </a:solidFill>
                <a:effectLst/>
                <a:latin typeface="+mn-lt"/>
                <a:ea typeface="+mn-ea"/>
                <a:cs typeface="+mn-cs"/>
              </a:rPr>
              <a:t>DAC (Digital-to-Analog Converter):</a:t>
            </a:r>
            <a:endParaRPr lang="cs-CZ" sz="1200" b="0" i="0" kern="1200" smtClean="0">
              <a:solidFill>
                <a:schemeClr val="tx1"/>
              </a:solidFill>
              <a:effectLst/>
              <a:latin typeface="+mn-lt"/>
              <a:ea typeface="+mn-ea"/>
              <a:cs typeface="+mn-cs"/>
            </a:endParaRPr>
          </a:p>
          <a:p>
            <a:pPr lvl="1"/>
            <a:r>
              <a:rPr lang="cs-CZ" sz="1200" b="1" i="0" kern="1200" smtClean="0">
                <a:solidFill>
                  <a:schemeClr val="tx1"/>
                </a:solidFill>
                <a:effectLst/>
                <a:latin typeface="+mn-lt"/>
                <a:ea typeface="+mn-ea"/>
                <a:cs typeface="+mn-cs"/>
              </a:rPr>
              <a:t>Funkce:</a:t>
            </a:r>
            <a:r>
              <a:rPr lang="cs-CZ" sz="1200" b="0" i="0" kern="1200" smtClean="0">
                <a:solidFill>
                  <a:schemeClr val="tx1"/>
                </a:solidFill>
                <a:effectLst/>
                <a:latin typeface="+mn-lt"/>
                <a:ea typeface="+mn-ea"/>
                <a:cs typeface="+mn-cs"/>
              </a:rPr>
              <a:t> Převádí diskrétní (digitální) signál zpět na kontinuální (analogový) signál.</a:t>
            </a:r>
          </a:p>
          <a:p>
            <a:pPr lvl="1"/>
            <a:r>
              <a:rPr lang="cs-CZ" sz="1200" b="1" i="0" kern="1200" smtClean="0">
                <a:solidFill>
                  <a:schemeClr val="tx1"/>
                </a:solidFill>
                <a:effectLst/>
                <a:latin typeface="+mn-lt"/>
                <a:ea typeface="+mn-ea"/>
                <a:cs typeface="+mn-cs"/>
              </a:rPr>
              <a:t>Princip:</a:t>
            </a:r>
            <a:endParaRPr lang="cs-CZ" sz="1200" b="0" i="0" kern="1200" smtClean="0">
              <a:solidFill>
                <a:schemeClr val="tx1"/>
              </a:solidFill>
              <a:effectLst/>
              <a:latin typeface="+mn-lt"/>
              <a:ea typeface="+mn-ea"/>
              <a:cs typeface="+mn-cs"/>
            </a:endParaRPr>
          </a:p>
          <a:p>
            <a:pPr lvl="2"/>
            <a:r>
              <a:rPr lang="cs-CZ" sz="1200" b="1" i="0" kern="1200" smtClean="0">
                <a:solidFill>
                  <a:schemeClr val="tx1"/>
                </a:solidFill>
                <a:effectLst/>
                <a:latin typeface="+mn-lt"/>
                <a:ea typeface="+mn-ea"/>
                <a:cs typeface="+mn-cs"/>
              </a:rPr>
              <a:t>Dekódování:</a:t>
            </a:r>
            <a:r>
              <a:rPr lang="cs-CZ" sz="1200" b="0" i="0" kern="1200" smtClean="0">
                <a:solidFill>
                  <a:schemeClr val="tx1"/>
                </a:solidFill>
                <a:effectLst/>
                <a:latin typeface="+mn-lt"/>
                <a:ea typeface="+mn-ea"/>
                <a:cs typeface="+mn-cs"/>
              </a:rPr>
              <a:t> DAC přijme binární číslo a převede je na odpovídající analogovou hodnotu.</a:t>
            </a:r>
          </a:p>
          <a:p>
            <a:pPr lvl="2"/>
            <a:r>
              <a:rPr lang="cs-CZ" sz="1200" b="1" i="0" kern="1200" smtClean="0">
                <a:solidFill>
                  <a:schemeClr val="tx1"/>
                </a:solidFill>
                <a:effectLst/>
                <a:latin typeface="+mn-lt"/>
                <a:ea typeface="+mn-ea"/>
                <a:cs typeface="+mn-cs"/>
              </a:rPr>
              <a:t>Rekonstrukce:</a:t>
            </a:r>
            <a:r>
              <a:rPr lang="cs-CZ" sz="1200" b="0" i="0" kern="1200" smtClean="0">
                <a:solidFill>
                  <a:schemeClr val="tx1"/>
                </a:solidFill>
                <a:effectLst/>
                <a:latin typeface="+mn-lt"/>
                <a:ea typeface="+mn-ea"/>
                <a:cs typeface="+mn-cs"/>
              </a:rPr>
              <a:t> Z těchto hodnot je poté rekonstruován kontinuální analogový signál. Tento proces může vyžadovat filtraci k odstranění "schodů" vzniklých kvůli diskrétní povaze digitálních dat.</a:t>
            </a:r>
          </a:p>
          <a:p>
            <a:pPr lvl="1"/>
            <a:r>
              <a:rPr lang="cs-CZ" sz="1200" b="1" i="0" kern="1200" smtClean="0">
                <a:solidFill>
                  <a:schemeClr val="tx1"/>
                </a:solidFill>
                <a:effectLst/>
                <a:latin typeface="+mn-lt"/>
                <a:ea typeface="+mn-ea"/>
                <a:cs typeface="+mn-cs"/>
              </a:rPr>
              <a:t>Výsledek:</a:t>
            </a:r>
            <a:r>
              <a:rPr lang="cs-CZ" sz="1200" b="0" i="0" kern="1200" smtClean="0">
                <a:solidFill>
                  <a:schemeClr val="tx1"/>
                </a:solidFill>
                <a:effectLst/>
                <a:latin typeface="+mn-lt"/>
                <a:ea typeface="+mn-ea"/>
                <a:cs typeface="+mn-cs"/>
              </a:rPr>
              <a:t> Získáte analogový signál, který se idealně podobá původnímu signálu před digitalizací.</a:t>
            </a:r>
          </a:p>
          <a:p>
            <a:r>
              <a:rPr lang="cs-CZ" sz="1200" b="1" i="0" kern="1200" smtClean="0">
                <a:solidFill>
                  <a:schemeClr val="tx1"/>
                </a:solidFill>
                <a:effectLst/>
                <a:latin typeface="+mn-lt"/>
                <a:ea typeface="+mn-ea"/>
                <a:cs typeface="+mn-cs"/>
              </a:rPr>
              <a:t>Příklad použití:</a:t>
            </a:r>
            <a:r>
              <a:rPr lang="cs-CZ" sz="1200" b="0" i="0" kern="1200" smtClean="0">
                <a:solidFill>
                  <a:schemeClr val="tx1"/>
                </a:solidFill>
                <a:effectLst/>
                <a:latin typeface="+mn-lt"/>
                <a:ea typeface="+mn-ea"/>
                <a:cs typeface="+mn-cs"/>
              </a:rPr>
              <a:t> Když hovoříte do mobilního telefonu, váš hlas je snímán mikrofonem a převeden na elektrický signál. ADC v telefonu poté převede tento analogový signál na digitální data. Tato data jsou pak odeslána na vzdálený telefon. Na druhém konci linky DAC převede digitální data zpět na analogový signál, který je následně reprodukován reproduktorem, takže druhá osoba slyší váš hlas.</a:t>
            </a:r>
          </a:p>
          <a:p>
            <a:endParaRPr lang="cs-CZ" sz="1200" b="0" i="0" kern="120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11</a:t>
            </a:fld>
            <a:endParaRPr lang="cs-CZ"/>
          </a:p>
        </p:txBody>
      </p:sp>
    </p:spTree>
    <p:extLst>
      <p:ext uri="{BB962C8B-B14F-4D97-AF65-F5344CB8AC3E}">
        <p14:creationId xmlns:p14="http://schemas.microsoft.com/office/powerpoint/2010/main" val="2117685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indent="0">
              <a:buFont typeface="Arial" panose="020B0604020202020204" pitchFamily="34" charset="0"/>
              <a:buNone/>
            </a:pPr>
            <a:r>
              <a:rPr lang="cs-CZ" sz="1200" b="1" i="0" kern="1200" smtClean="0">
                <a:solidFill>
                  <a:schemeClr val="tx1"/>
                </a:solidFill>
                <a:effectLst/>
                <a:latin typeface="+mn-lt"/>
                <a:ea typeface="+mn-ea"/>
                <a:cs typeface="+mn-cs"/>
              </a:rPr>
              <a:t>Jak je zvuk zaznamenán</a:t>
            </a:r>
            <a:r>
              <a:rPr lang="cs-CZ" sz="1200" b="1" i="0" kern="1200" baseline="0" smtClean="0">
                <a:solidFill>
                  <a:schemeClr val="tx1"/>
                </a:solidFill>
                <a:effectLst/>
                <a:latin typeface="+mn-lt"/>
                <a:ea typeface="+mn-ea"/>
                <a:cs typeface="+mn-cs"/>
              </a:rPr>
              <a:t> na CD?</a:t>
            </a:r>
            <a:endParaRPr lang="cs-CZ" sz="1200" b="1" i="0" kern="1200" smtClean="0">
              <a:solidFill>
                <a:schemeClr val="tx1"/>
              </a:solidFill>
              <a:effectLst/>
              <a:latin typeface="+mn-lt"/>
              <a:ea typeface="+mn-ea"/>
              <a:cs typeface="+mn-cs"/>
            </a:endParaRP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K digitálnímu záznamu zvuku je možné použít mikrofon připojený k digitálnímu nahrávacímu zařízení.</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Zvukové vlny jsou zachyceny mikrofonem, který vstupní audiosignál převede na měnící se elektrické napětí.</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Elektrický signál je převeden analogovým/digitálním převodníkem (A/D) na </a:t>
            </a:r>
            <a:r>
              <a:rPr lang="cs-CZ" sz="1200" b="1" i="0" kern="1200" smtClean="0">
                <a:solidFill>
                  <a:schemeClr val="tx1"/>
                </a:solidFill>
                <a:effectLst/>
                <a:latin typeface="+mn-lt"/>
                <a:ea typeface="+mn-ea"/>
                <a:cs typeface="+mn-cs"/>
              </a:rPr>
              <a:t>sérii číselných hodnot</a:t>
            </a:r>
            <a:r>
              <a:rPr lang="cs-CZ" sz="1200" b="0" i="0" kern="1200" smtClean="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Tyto číselné hodnoty jsou následně zaznamenány na CD ve formě děr (</a:t>
            </a:r>
            <a:r>
              <a:rPr lang="cs-CZ" sz="1200" b="1" i="0" kern="1200" smtClean="0">
                <a:solidFill>
                  <a:schemeClr val="tx1"/>
                </a:solidFill>
                <a:effectLst/>
                <a:latin typeface="+mn-lt"/>
                <a:ea typeface="+mn-ea"/>
                <a:cs typeface="+mn-cs"/>
              </a:rPr>
              <a:t>pits</a:t>
            </a:r>
            <a:r>
              <a:rPr lang="cs-CZ" sz="1200" b="0" i="0" kern="1200" smtClean="0">
                <a:solidFill>
                  <a:schemeClr val="tx1"/>
                </a:solidFill>
                <a:effectLst/>
                <a:latin typeface="+mn-lt"/>
                <a:ea typeface="+mn-ea"/>
                <a:cs typeface="+mn-cs"/>
              </a:rPr>
              <a:t>) a plošek (</a:t>
            </a:r>
            <a:r>
              <a:rPr lang="cs-CZ" sz="1200" b="1" i="0" kern="1200" smtClean="0">
                <a:solidFill>
                  <a:schemeClr val="tx1"/>
                </a:solidFill>
                <a:effectLst/>
                <a:latin typeface="+mn-lt"/>
                <a:ea typeface="+mn-ea"/>
                <a:cs typeface="+mn-cs"/>
              </a:rPr>
              <a:t>lands</a:t>
            </a:r>
            <a:r>
              <a:rPr lang="cs-CZ" sz="1200" b="0" i="0" kern="1200" smtClean="0">
                <a:solidFill>
                  <a:schemeClr val="tx1"/>
                </a:solidFill>
                <a:effectLst/>
                <a:latin typeface="+mn-lt"/>
                <a:ea typeface="+mn-ea"/>
                <a:cs typeface="+mn-cs"/>
              </a:rPr>
              <a:t>) pomocí laseru v nahrávací jednotce.</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Při přehrávání CD je povrch disku oskenován laserem v přehrávací jednotce, která detekuje rozdíly mezi pity (symbolické 0) a landy (symbolické 1).</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Tyto rozdíly jsou převedeny zpět na elektrický signál a následně převedeny z digitální formy na analogovou pomocí digitálního/analogového převodníku (D/A).</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Po zesílení je analogový signál přehráván v reproduktoru, čímž se reprodukuje původní zvuk.</a:t>
            </a:r>
          </a:p>
          <a:p>
            <a:endParaRPr lang="cs-CZ" sz="1200" b="0" i="0" kern="1200">
              <a:solidFill>
                <a:schemeClr val="tx1"/>
              </a:solidFill>
              <a:effectLst/>
              <a:latin typeface="+mn-lt"/>
              <a:ea typeface="+mn-ea"/>
              <a:cs typeface="+mn-cs"/>
            </a:endParaRP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12</a:t>
            </a:fld>
            <a:endParaRPr lang="cs-CZ"/>
          </a:p>
        </p:txBody>
      </p:sp>
    </p:spTree>
    <p:extLst>
      <p:ext uri="{BB962C8B-B14F-4D97-AF65-F5344CB8AC3E}">
        <p14:creationId xmlns:p14="http://schemas.microsoft.com/office/powerpoint/2010/main" val="2405027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indent="0">
              <a:buFont typeface="Arial" panose="020B0604020202020204" pitchFamily="34" charset="0"/>
              <a:buNone/>
            </a:pPr>
            <a:r>
              <a:rPr lang="cs-CZ" sz="1200" b="1" i="0" kern="1200" smtClean="0">
                <a:solidFill>
                  <a:schemeClr val="tx1"/>
                </a:solidFill>
                <a:effectLst/>
                <a:latin typeface="+mn-lt"/>
                <a:ea typeface="+mn-ea"/>
                <a:cs typeface="+mn-cs"/>
              </a:rPr>
              <a:t>Jak funguje digitální foťák?</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Zachycení světla:</a:t>
            </a:r>
            <a:r>
              <a:rPr lang="cs-CZ" sz="1200" b="0" i="0" kern="1200" smtClean="0">
                <a:solidFill>
                  <a:schemeClr val="tx1"/>
                </a:solidFill>
                <a:effectLst/>
                <a:latin typeface="+mn-lt"/>
                <a:ea typeface="+mn-ea"/>
                <a:cs typeface="+mn-cs"/>
              </a:rPr>
              <a:t> Uživatel stiskne spoušť fotoaparátu, čímž se otevře závěrka a světlo prochází objektivem fotoaparátu.</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Odražení světla:</a:t>
            </a:r>
            <a:r>
              <a:rPr lang="cs-CZ" sz="1200" b="0" i="0" kern="1200" smtClean="0">
                <a:solidFill>
                  <a:schemeClr val="tx1"/>
                </a:solidFill>
                <a:effectLst/>
                <a:latin typeface="+mn-lt"/>
                <a:ea typeface="+mn-ea"/>
                <a:cs typeface="+mn-cs"/>
              </a:rPr>
              <a:t> Světlo, které prochází objektivem, dopadne na obrazový senzor, obvykle CMOS nebo CCD.</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Převod světla na elektrický signál:</a:t>
            </a:r>
            <a:r>
              <a:rPr lang="cs-CZ" sz="1200" b="0" i="0" kern="1200" smtClean="0">
                <a:solidFill>
                  <a:schemeClr val="tx1"/>
                </a:solidFill>
                <a:effectLst/>
                <a:latin typeface="+mn-lt"/>
                <a:ea typeface="+mn-ea"/>
                <a:cs typeface="+mn-cs"/>
              </a:rPr>
              <a:t> Každý pixel na obrazovém senzoru převede dopadající světlo na elektrický signál, přičemž intenzita signálu je určena množstvím dopadajícího světla.</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Analogový/digitální převod:</a:t>
            </a:r>
            <a:r>
              <a:rPr lang="cs-CZ" sz="1200" b="0" i="0" kern="1200" smtClean="0">
                <a:solidFill>
                  <a:schemeClr val="tx1"/>
                </a:solidFill>
                <a:effectLst/>
                <a:latin typeface="+mn-lt"/>
                <a:ea typeface="+mn-ea"/>
                <a:cs typeface="+mn-cs"/>
              </a:rPr>
              <a:t> Elektrický signál z obrazového senzoru je následně převeden do digitální formy pomocí A/D převodníku.</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Zpracování obrazu:</a:t>
            </a:r>
            <a:r>
              <a:rPr lang="cs-CZ" sz="1200" b="0" i="0" kern="1200" smtClean="0">
                <a:solidFill>
                  <a:schemeClr val="tx1"/>
                </a:solidFill>
                <a:effectLst/>
                <a:latin typeface="+mn-lt"/>
                <a:ea typeface="+mn-ea"/>
                <a:cs typeface="+mn-cs"/>
              </a:rPr>
              <a:t> Digitální signál je následně zpracován pomocí interního procesoru fotoaparátu, což může zahrnovat úpravu barev, kontrastu, odstranění šumu a další úpravy.</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Komprese a ukládání:</a:t>
            </a:r>
            <a:r>
              <a:rPr lang="cs-CZ" sz="1200" b="0" i="0" kern="1200" smtClean="0">
                <a:solidFill>
                  <a:schemeClr val="tx1"/>
                </a:solidFill>
                <a:effectLst/>
                <a:latin typeface="+mn-lt"/>
                <a:ea typeface="+mn-ea"/>
                <a:cs typeface="+mn-cs"/>
              </a:rPr>
              <a:t> Po zpracování je obraz komprimován a uložen na paměťovou kartu v požadovaném formátu, často v JPEG, RAW nebo jiném formátu.</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Zobrazení obrazu:</a:t>
            </a:r>
            <a:r>
              <a:rPr lang="cs-CZ" sz="1200" b="0" i="0" kern="1200" smtClean="0">
                <a:solidFill>
                  <a:schemeClr val="tx1"/>
                </a:solidFill>
                <a:effectLst/>
                <a:latin typeface="+mn-lt"/>
                <a:ea typeface="+mn-ea"/>
                <a:cs typeface="+mn-cs"/>
              </a:rPr>
              <a:t> Uživatel může ihned zobrazit digitalizovaný obraz na LCD nebo OLED displeji fotoaparátu a provádět další akce, jako je přiblížení, otočení nebo smazání.</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Přenos dat:</a:t>
            </a:r>
            <a:r>
              <a:rPr lang="cs-CZ" sz="1200" b="0" i="0" kern="1200" smtClean="0">
                <a:solidFill>
                  <a:schemeClr val="tx1"/>
                </a:solidFill>
                <a:effectLst/>
                <a:latin typeface="+mn-lt"/>
                <a:ea typeface="+mn-ea"/>
                <a:cs typeface="+mn-cs"/>
              </a:rPr>
              <a:t> Uživatel může digitální obraz přenést do počítače nebo jiného zařízení pomocí kabelu, bezdrátového přenosu nebo vložením paměťové karty do čtečky.</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Postprodukce:</a:t>
            </a:r>
            <a:r>
              <a:rPr lang="cs-CZ" sz="1200" b="0" i="0" kern="1200" smtClean="0">
                <a:solidFill>
                  <a:schemeClr val="tx1"/>
                </a:solidFill>
                <a:effectLst/>
                <a:latin typeface="+mn-lt"/>
                <a:ea typeface="+mn-ea"/>
                <a:cs typeface="+mn-cs"/>
              </a:rPr>
              <a:t> V počítači může uživatel provádět další úpravy obrazu pomocí softwaru pro úpravu fotografií, např. Adobe Photoshop nebo Lightroom.</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Sdílení a tisk:</a:t>
            </a:r>
            <a:r>
              <a:rPr lang="cs-CZ" sz="1200" b="0" i="0" kern="1200" smtClean="0">
                <a:solidFill>
                  <a:schemeClr val="tx1"/>
                </a:solidFill>
                <a:effectLst/>
                <a:latin typeface="+mn-lt"/>
                <a:ea typeface="+mn-ea"/>
                <a:cs typeface="+mn-cs"/>
              </a:rPr>
              <a:t> Po úpravách může uživatel fotografii sdílet online, tisknout nebo archivovat.</a:t>
            </a:r>
          </a:p>
          <a:p>
            <a:pPr marL="171450" indent="-171450">
              <a:lnSpc>
                <a:spcPct val="150000"/>
              </a:lnSpc>
              <a:spcBef>
                <a:spcPts val="600"/>
              </a:spcBef>
              <a:spcAft>
                <a:spcPts val="600"/>
              </a:spcAft>
              <a:buFont typeface="Arial" panose="020B0604020202020204" pitchFamily="34" charset="0"/>
              <a:buChar char="•"/>
            </a:pP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13</a:t>
            </a:fld>
            <a:endParaRPr lang="cs-CZ"/>
          </a:p>
        </p:txBody>
      </p:sp>
    </p:spTree>
    <p:extLst>
      <p:ext uri="{BB962C8B-B14F-4D97-AF65-F5344CB8AC3E}">
        <p14:creationId xmlns:p14="http://schemas.microsoft.com/office/powerpoint/2010/main" val="42878354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kern="1200" smtClean="0">
                <a:solidFill>
                  <a:schemeClr val="tx1"/>
                </a:solidFill>
                <a:effectLst/>
                <a:latin typeface="+mn-lt"/>
                <a:ea typeface="+mn-ea"/>
                <a:cs typeface="+mn-cs"/>
              </a:rPr>
              <a:t>Jak funguje skener?</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Zahájení skenování:</a:t>
            </a:r>
            <a:r>
              <a:rPr lang="cs-CZ" sz="1200" b="0" i="0" kern="1200" smtClean="0">
                <a:solidFill>
                  <a:schemeClr val="tx1"/>
                </a:solidFill>
                <a:effectLst/>
                <a:latin typeface="+mn-lt"/>
                <a:ea typeface="+mn-ea"/>
                <a:cs typeface="+mn-cs"/>
              </a:rPr>
              <a:t> Uživatel vloží obrázek či dokument na skenovací plochu skeneru.</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Osvětlení:</a:t>
            </a:r>
            <a:r>
              <a:rPr lang="cs-CZ" sz="1200" b="0" i="0" kern="1200" smtClean="0">
                <a:solidFill>
                  <a:schemeClr val="tx1"/>
                </a:solidFill>
                <a:effectLst/>
                <a:latin typeface="+mn-lt"/>
                <a:ea typeface="+mn-ea"/>
                <a:cs typeface="+mn-cs"/>
              </a:rPr>
              <a:t> Interní světlo skeneru osvítí dokument nebo obrázek tak, aby mohl být opticky čten.</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Optické čtení:</a:t>
            </a:r>
            <a:r>
              <a:rPr lang="cs-CZ" sz="1200" b="0" i="0" kern="1200" smtClean="0">
                <a:solidFill>
                  <a:schemeClr val="tx1"/>
                </a:solidFill>
                <a:effectLst/>
                <a:latin typeface="+mn-lt"/>
                <a:ea typeface="+mn-ea"/>
                <a:cs typeface="+mn-cs"/>
              </a:rPr>
              <a:t> Pohyblivý optický systém (často CCD senzor) postupně čte odražené světlo z každého bodu na skenovací ploše.</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Převod na elektrický signál:</a:t>
            </a:r>
            <a:r>
              <a:rPr lang="cs-CZ" sz="1200" b="0" i="0" kern="1200" smtClean="0">
                <a:solidFill>
                  <a:schemeClr val="tx1"/>
                </a:solidFill>
                <a:effectLst/>
                <a:latin typeface="+mn-lt"/>
                <a:ea typeface="+mn-ea"/>
                <a:cs typeface="+mn-cs"/>
              </a:rPr>
              <a:t> Odražené světlo z každého bodu je převedeno na elektrický signál, který odpovídá intenzitě a barvě světla.</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Digitalizace signálu:</a:t>
            </a:r>
            <a:r>
              <a:rPr lang="cs-CZ" sz="1200" b="0" i="0" kern="1200" smtClean="0">
                <a:solidFill>
                  <a:schemeClr val="tx1"/>
                </a:solidFill>
                <a:effectLst/>
                <a:latin typeface="+mn-lt"/>
                <a:ea typeface="+mn-ea"/>
                <a:cs typeface="+mn-cs"/>
              </a:rPr>
              <a:t> Elektrický signál je následně převeden pomocí analogový/digitálního převodníku (A/D) na digitální formu.</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Zpracování dat:</a:t>
            </a:r>
            <a:r>
              <a:rPr lang="cs-CZ" sz="1200" b="0" i="0" kern="1200" smtClean="0">
                <a:solidFill>
                  <a:schemeClr val="tx1"/>
                </a:solidFill>
                <a:effectLst/>
                <a:latin typeface="+mn-lt"/>
                <a:ea typeface="+mn-ea"/>
                <a:cs typeface="+mn-cs"/>
              </a:rPr>
              <a:t> Skener může provádět určité zpracování dat, například úpravu barevného vyvážení, kontrastu či odstranění šumu.</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Ukládání dat:</a:t>
            </a:r>
            <a:r>
              <a:rPr lang="cs-CZ" sz="1200" b="0" i="0" kern="1200" smtClean="0">
                <a:solidFill>
                  <a:schemeClr val="tx1"/>
                </a:solidFill>
                <a:effectLst/>
                <a:latin typeface="+mn-lt"/>
                <a:ea typeface="+mn-ea"/>
                <a:cs typeface="+mn-cs"/>
              </a:rPr>
              <a:t> Po skenování je digitální obrazový soubor uložen do počítače ve vhodném formátu (např. JPEG, PNG, TIFF apod.).</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Software:</a:t>
            </a:r>
            <a:r>
              <a:rPr lang="cs-CZ" sz="1200" b="0" i="0" kern="1200" smtClean="0">
                <a:solidFill>
                  <a:schemeClr val="tx1"/>
                </a:solidFill>
                <a:effectLst/>
                <a:latin typeface="+mn-lt"/>
                <a:ea typeface="+mn-ea"/>
                <a:cs typeface="+mn-cs"/>
              </a:rPr>
              <a:t> Po dokončení skenování může být výsledný obrázek dále upravován pomocí softwaru pro úpravu obrázků nebo může být text rozpoznán pomocí OCR (Optical Character Recognition) software pro převod na editovatelný text.</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Ukončení:</a:t>
            </a:r>
            <a:r>
              <a:rPr lang="cs-CZ" sz="1200" b="0" i="0" kern="1200" smtClean="0">
                <a:solidFill>
                  <a:schemeClr val="tx1"/>
                </a:solidFill>
                <a:effectLst/>
                <a:latin typeface="+mn-lt"/>
                <a:ea typeface="+mn-ea"/>
                <a:cs typeface="+mn-cs"/>
              </a:rPr>
              <a:t> Po dokončení skenování může uživatel obrazový soubor sdílet, tisknout, upravovat nebo archivovat podle potřeby.</a:t>
            </a:r>
          </a:p>
          <a:p>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14</a:t>
            </a:fld>
            <a:endParaRPr lang="cs-CZ"/>
          </a:p>
        </p:txBody>
      </p:sp>
    </p:spTree>
    <p:extLst>
      <p:ext uri="{BB962C8B-B14F-4D97-AF65-F5344CB8AC3E}">
        <p14:creationId xmlns:p14="http://schemas.microsoft.com/office/powerpoint/2010/main" val="8816969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kern="1200" smtClean="0">
                <a:solidFill>
                  <a:schemeClr val="tx1"/>
                </a:solidFill>
                <a:effectLst/>
                <a:latin typeface="+mn-lt"/>
                <a:ea typeface="+mn-ea"/>
                <a:cs typeface="+mn-cs"/>
              </a:rPr>
              <a:t>Využití dat ze senzorů v mobilech:</a:t>
            </a:r>
          </a:p>
          <a:p>
            <a:r>
              <a:rPr lang="cs-CZ" sz="1200" b="1" i="0" kern="1200" smtClean="0">
                <a:solidFill>
                  <a:schemeClr val="tx1"/>
                </a:solidFill>
                <a:effectLst/>
                <a:latin typeface="+mn-lt"/>
                <a:ea typeface="+mn-ea"/>
                <a:cs typeface="+mn-cs"/>
              </a:rPr>
              <a:t>Akcelerometr:</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Rozpoznání orientace zařízení (na výšku vs. na šířku) pro automatickou změnu zobrazení.</a:t>
            </a:r>
          </a:p>
          <a:p>
            <a:pPr lvl="1"/>
            <a:r>
              <a:rPr lang="cs-CZ" sz="1200" b="0" i="0" kern="1200" smtClean="0">
                <a:solidFill>
                  <a:schemeClr val="tx1"/>
                </a:solidFill>
                <a:effectLst/>
                <a:latin typeface="+mn-lt"/>
                <a:ea typeface="+mn-ea"/>
                <a:cs typeface="+mn-cs"/>
              </a:rPr>
              <a:t>Krokometrie pro sledování fyzické aktivity.</a:t>
            </a:r>
          </a:p>
          <a:p>
            <a:pPr lvl="1"/>
            <a:r>
              <a:rPr lang="cs-CZ" sz="1200" b="0" i="0" kern="1200" smtClean="0">
                <a:solidFill>
                  <a:schemeClr val="tx1"/>
                </a:solidFill>
                <a:effectLst/>
                <a:latin typeface="+mn-lt"/>
                <a:ea typeface="+mn-ea"/>
                <a:cs typeface="+mn-cs"/>
              </a:rPr>
              <a:t>Rozpoznání pádu telefonu k zastavení mechanických částí a minimalizaci škod.</a:t>
            </a:r>
          </a:p>
          <a:p>
            <a:r>
              <a:rPr lang="cs-CZ" sz="1200" b="1" i="0" kern="1200" smtClean="0">
                <a:solidFill>
                  <a:schemeClr val="tx1"/>
                </a:solidFill>
                <a:effectLst/>
                <a:latin typeface="+mn-lt"/>
                <a:ea typeface="+mn-ea"/>
                <a:cs typeface="+mn-cs"/>
              </a:rPr>
              <a:t>Gyroskop:</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Vylepšená detekce pohybu a orientace pro hry a rozšířenou realitu.</a:t>
            </a:r>
          </a:p>
          <a:p>
            <a:pPr lvl="1"/>
            <a:r>
              <a:rPr lang="cs-CZ" sz="1200" b="0" i="0" kern="1200" smtClean="0">
                <a:solidFill>
                  <a:schemeClr val="tx1"/>
                </a:solidFill>
                <a:effectLst/>
                <a:latin typeface="+mn-lt"/>
                <a:ea typeface="+mn-ea"/>
                <a:cs typeface="+mn-cs"/>
              </a:rPr>
              <a:t>Navigace panoramatickými fotografiemi nebo 360° videi.</a:t>
            </a:r>
          </a:p>
          <a:p>
            <a:r>
              <a:rPr lang="cs-CZ" sz="1200" b="1" i="0" kern="1200" smtClean="0">
                <a:solidFill>
                  <a:schemeClr val="tx1"/>
                </a:solidFill>
                <a:effectLst/>
                <a:latin typeface="+mn-lt"/>
                <a:ea typeface="+mn-ea"/>
                <a:cs typeface="+mn-cs"/>
              </a:rPr>
              <a:t>Magnetometr (digitální kompas):</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Navigace a určení směru.</a:t>
            </a:r>
          </a:p>
          <a:p>
            <a:pPr lvl="1"/>
            <a:r>
              <a:rPr lang="cs-CZ" sz="1200" b="0" i="0" kern="1200" smtClean="0">
                <a:solidFill>
                  <a:schemeClr val="tx1"/>
                </a:solidFill>
                <a:effectLst/>
                <a:latin typeface="+mn-lt"/>
                <a:ea typeface="+mn-ea"/>
                <a:cs typeface="+mn-cs"/>
              </a:rPr>
              <a:t>Rozpoznání orientace vůči magnetickému severu.</a:t>
            </a:r>
          </a:p>
          <a:p>
            <a:r>
              <a:rPr lang="cs-CZ" sz="1200" b="1" i="0" kern="1200" smtClean="0">
                <a:solidFill>
                  <a:schemeClr val="tx1"/>
                </a:solidFill>
                <a:effectLst/>
                <a:latin typeface="+mn-lt"/>
                <a:ea typeface="+mn-ea"/>
                <a:cs typeface="+mn-cs"/>
              </a:rPr>
              <a:t>Blízkostní senzor:</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Vypnutí obrazovky během hovoru, když je telefon u ucha.</a:t>
            </a:r>
          </a:p>
          <a:p>
            <a:pPr lvl="1"/>
            <a:r>
              <a:rPr lang="cs-CZ" sz="1200" b="0" i="0" kern="1200" smtClean="0">
                <a:solidFill>
                  <a:schemeClr val="tx1"/>
                </a:solidFill>
                <a:effectLst/>
                <a:latin typeface="+mn-lt"/>
                <a:ea typeface="+mn-ea"/>
                <a:cs typeface="+mn-cs"/>
              </a:rPr>
              <a:t>Zamezení náhodnému stisku tlačítek.</a:t>
            </a:r>
          </a:p>
          <a:p>
            <a:r>
              <a:rPr lang="cs-CZ" sz="1200" b="1" i="0" kern="1200" smtClean="0">
                <a:solidFill>
                  <a:schemeClr val="tx1"/>
                </a:solidFill>
                <a:effectLst/>
                <a:latin typeface="+mn-lt"/>
                <a:ea typeface="+mn-ea"/>
                <a:cs typeface="+mn-cs"/>
              </a:rPr>
              <a:t>Ambientní světelný senzor:</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Automatické přizpůsobení jasu obrazovky podle okolního světla.</a:t>
            </a:r>
          </a:p>
          <a:p>
            <a:r>
              <a:rPr lang="cs-CZ" sz="1200" b="1" i="0" kern="1200" smtClean="0">
                <a:solidFill>
                  <a:schemeClr val="tx1"/>
                </a:solidFill>
                <a:effectLst/>
                <a:latin typeface="+mn-lt"/>
                <a:ea typeface="+mn-ea"/>
                <a:cs typeface="+mn-cs"/>
              </a:rPr>
              <a:t>Barometr:</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Vyhodnocení nadmořské výšky pro aplikace s mapami a fitness.</a:t>
            </a:r>
          </a:p>
          <a:p>
            <a:pPr lvl="1"/>
            <a:r>
              <a:rPr lang="cs-CZ" sz="1200" b="0" i="0" kern="1200" smtClean="0">
                <a:solidFill>
                  <a:schemeClr val="tx1"/>
                </a:solidFill>
                <a:effectLst/>
                <a:latin typeface="+mn-lt"/>
                <a:ea typeface="+mn-ea"/>
                <a:cs typeface="+mn-cs"/>
              </a:rPr>
              <a:t>Předpověď počasí na základě měření atmosférického tlaku.</a:t>
            </a:r>
          </a:p>
          <a:p>
            <a:r>
              <a:rPr lang="cs-CZ" sz="1200" b="1" i="0" kern="1200" smtClean="0">
                <a:solidFill>
                  <a:schemeClr val="tx1"/>
                </a:solidFill>
                <a:effectLst/>
                <a:latin typeface="+mn-lt"/>
                <a:ea typeface="+mn-ea"/>
                <a:cs typeface="+mn-cs"/>
              </a:rPr>
              <a:t>Senzor otisků prstů a rozpoznávání obličeje:</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Bezpečné odemykání telefonu.</a:t>
            </a:r>
          </a:p>
          <a:p>
            <a:pPr lvl="1"/>
            <a:r>
              <a:rPr lang="cs-CZ" sz="1200" b="0" i="0" kern="1200" smtClean="0">
                <a:solidFill>
                  <a:schemeClr val="tx1"/>
                </a:solidFill>
                <a:effectLst/>
                <a:latin typeface="+mn-lt"/>
                <a:ea typeface="+mn-ea"/>
                <a:cs typeface="+mn-cs"/>
              </a:rPr>
              <a:t>Autorizace nákupů a ověření totožnosti.</a:t>
            </a:r>
          </a:p>
          <a:p>
            <a:r>
              <a:rPr lang="cs-CZ" sz="1200" b="1" i="0" kern="1200" smtClean="0">
                <a:solidFill>
                  <a:schemeClr val="tx1"/>
                </a:solidFill>
                <a:effectLst/>
                <a:latin typeface="+mn-lt"/>
                <a:ea typeface="+mn-ea"/>
                <a:cs typeface="+mn-cs"/>
              </a:rPr>
              <a:t>GPS:</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Navigace a sledování polohy.</a:t>
            </a:r>
          </a:p>
          <a:p>
            <a:pPr lvl="1"/>
            <a:r>
              <a:rPr lang="cs-CZ" sz="1200" b="0" i="0" kern="1200" smtClean="0">
                <a:solidFill>
                  <a:schemeClr val="tx1"/>
                </a:solidFill>
                <a:effectLst/>
                <a:latin typeface="+mn-lt"/>
                <a:ea typeface="+mn-ea"/>
                <a:cs typeface="+mn-cs"/>
              </a:rPr>
              <a:t>Geotagging fotografií.</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Využití dat ze senzorů v automobilech:</a:t>
            </a:r>
          </a:p>
          <a:p>
            <a:r>
              <a:rPr lang="cs-CZ" sz="1200" b="1" i="0" kern="1200" smtClean="0">
                <a:solidFill>
                  <a:schemeClr val="tx1"/>
                </a:solidFill>
                <a:effectLst/>
                <a:latin typeface="+mn-lt"/>
                <a:ea typeface="+mn-ea"/>
                <a:cs typeface="+mn-cs"/>
              </a:rPr>
              <a:t>Senzory tlaku v pneumatikách (TPMS):</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Včasné varování před nedostatečným tlakem v pneumatikách.</a:t>
            </a:r>
          </a:p>
          <a:p>
            <a:r>
              <a:rPr lang="cs-CZ" sz="1200" b="1" i="0" kern="1200" smtClean="0">
                <a:solidFill>
                  <a:schemeClr val="tx1"/>
                </a:solidFill>
                <a:effectLst/>
                <a:latin typeface="+mn-lt"/>
                <a:ea typeface="+mn-ea"/>
                <a:cs typeface="+mn-cs"/>
              </a:rPr>
              <a:t>Senzory parkování: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Detekce překážek při parkování a pomáhají řidiči v bezpečném manévrování.</a:t>
            </a:r>
          </a:p>
          <a:p>
            <a:r>
              <a:rPr lang="cs-CZ" sz="1200" b="1" i="0" kern="1200" smtClean="0">
                <a:solidFill>
                  <a:schemeClr val="tx1"/>
                </a:solidFill>
                <a:effectLst/>
                <a:latin typeface="+mn-lt"/>
                <a:ea typeface="+mn-ea"/>
                <a:cs typeface="+mn-cs"/>
              </a:rPr>
              <a:t>Čidla pro sledování kvality vzduchu:</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Automatické zapínání a vypínání klimatizace či rekuperace.</a:t>
            </a:r>
          </a:p>
          <a:p>
            <a:r>
              <a:rPr lang="cs-CZ" sz="1200" b="1" i="0" kern="1200" smtClean="0">
                <a:solidFill>
                  <a:schemeClr val="tx1"/>
                </a:solidFill>
                <a:effectLst/>
                <a:latin typeface="+mn-lt"/>
                <a:ea typeface="+mn-ea"/>
                <a:cs typeface="+mn-cs"/>
              </a:rPr>
              <a:t>Senzory deště:</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Automatické spuštění stěračů, když začne pršet.</a:t>
            </a:r>
          </a:p>
          <a:p>
            <a:r>
              <a:rPr lang="cs-CZ" sz="1200" b="1" i="0" kern="1200" smtClean="0">
                <a:solidFill>
                  <a:schemeClr val="tx1"/>
                </a:solidFill>
                <a:effectLst/>
                <a:latin typeface="+mn-lt"/>
                <a:ea typeface="+mn-ea"/>
                <a:cs typeface="+mn-cs"/>
              </a:rPr>
              <a:t>Senzory teploty a vlhkosti:</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Kontrola funkce klimatizace a vyhřívání.</a:t>
            </a:r>
          </a:p>
          <a:p>
            <a:pPr lvl="1"/>
            <a:r>
              <a:rPr lang="cs-CZ" sz="1200" b="0" i="0" kern="1200" smtClean="0">
                <a:solidFill>
                  <a:schemeClr val="tx1"/>
                </a:solidFill>
                <a:effectLst/>
                <a:latin typeface="+mn-lt"/>
                <a:ea typeface="+mn-ea"/>
                <a:cs typeface="+mn-cs"/>
              </a:rPr>
              <a:t>Varování před možným námrazem.</a:t>
            </a:r>
          </a:p>
          <a:p>
            <a:r>
              <a:rPr lang="cs-CZ" sz="1200" b="1" i="0" kern="1200" smtClean="0">
                <a:solidFill>
                  <a:schemeClr val="tx1"/>
                </a:solidFill>
                <a:effectLst/>
                <a:latin typeface="+mn-lt"/>
                <a:ea typeface="+mn-ea"/>
                <a:cs typeface="+mn-cs"/>
              </a:rPr>
              <a:t>Senzory pro adaptivní tempomat:</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Detekce vzdálenosti od vozidla vpředu a automatické přizpůsobení rychlosti.</a:t>
            </a:r>
          </a:p>
          <a:p>
            <a:r>
              <a:rPr lang="cs-CZ" sz="1200" b="1" i="0" kern="1200" smtClean="0">
                <a:solidFill>
                  <a:schemeClr val="tx1"/>
                </a:solidFill>
                <a:effectLst/>
                <a:latin typeface="+mn-lt"/>
                <a:ea typeface="+mn-ea"/>
                <a:cs typeface="+mn-cs"/>
              </a:rPr>
              <a:t>Kamery a LiDAR pro autonomní řízení: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Skenování okolí vozu pro autonomní řízení a asistenční systémy.</a:t>
            </a:r>
          </a:p>
          <a:p>
            <a:r>
              <a:rPr lang="cs-CZ" sz="1200" b="1" i="0" kern="1200" smtClean="0">
                <a:solidFill>
                  <a:schemeClr val="tx1"/>
                </a:solidFill>
                <a:effectLst/>
                <a:latin typeface="+mn-lt"/>
                <a:ea typeface="+mn-ea"/>
                <a:cs typeface="+mn-cs"/>
              </a:rPr>
              <a:t>Gyroskop a akcelerometr:</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Rozpoznání potenciálního smyku a aktivace stabilizačních systémů.</a:t>
            </a:r>
          </a:p>
          <a:p>
            <a:r>
              <a:rPr lang="cs-CZ" sz="1200" b="1" i="0" kern="1200" smtClean="0">
                <a:solidFill>
                  <a:schemeClr val="tx1"/>
                </a:solidFill>
                <a:effectLst/>
                <a:latin typeface="+mn-lt"/>
                <a:ea typeface="+mn-ea"/>
                <a:cs typeface="+mn-cs"/>
              </a:rPr>
              <a:t>O2 senzor v výfukovém systému:</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Měření množství kyslíku ve výfukových plynech a optimalizace směsi paliva pro zlepšení emisí.</a:t>
            </a:r>
          </a:p>
          <a:p>
            <a:r>
              <a:rPr lang="cs-CZ" sz="1200" b="1" i="0" kern="1200" smtClean="0">
                <a:solidFill>
                  <a:schemeClr val="tx1"/>
                </a:solidFill>
                <a:effectLst/>
                <a:latin typeface="+mn-lt"/>
                <a:ea typeface="+mn-ea"/>
                <a:cs typeface="+mn-cs"/>
              </a:rPr>
              <a:t>Senzory nárazu:</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Aktivace airbagů v případě kolize.</a:t>
            </a:r>
          </a:p>
          <a:p>
            <a:r>
              <a:rPr lang="cs-CZ" sz="1200" b="0" i="0" kern="1200" smtClean="0">
                <a:solidFill>
                  <a:schemeClr val="tx1"/>
                </a:solidFill>
                <a:effectLst/>
                <a:latin typeface="+mn-lt"/>
                <a:ea typeface="+mn-ea"/>
                <a:cs typeface="+mn-cs"/>
              </a:rPr>
              <a:t>Tyto senzory a jejich data nejenže zvyšují pohodlí, ale také bezpečnost uživatelů a řidičů. Díky pokroku v technologii jsou dnes automobily a mobily inteligentnější a reagují na mnoho různých situací rychleji a přesněji než kdykoliv předtím.</a:t>
            </a:r>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3</a:t>
            </a:fld>
            <a:endParaRPr lang="cs-CZ"/>
          </a:p>
        </p:txBody>
      </p:sp>
    </p:spTree>
    <p:extLst>
      <p:ext uri="{BB962C8B-B14F-4D97-AF65-F5344CB8AC3E}">
        <p14:creationId xmlns:p14="http://schemas.microsoft.com/office/powerpoint/2010/main" val="4036701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0" i="0" u="none" strike="noStrike" kern="1200" baseline="0" smtClean="0">
                <a:solidFill>
                  <a:schemeClr val="tx1"/>
                </a:solidFill>
                <a:latin typeface="+mn-lt"/>
                <a:ea typeface="+mn-ea"/>
                <a:cs typeface="+mn-cs"/>
              </a:rPr>
              <a:t>Informace má nehmotnou povahu. Pro její uložení, přenos a zpracování je používán </a:t>
            </a:r>
            <a:r>
              <a:rPr lang="cs-CZ" sz="1200" b="1" i="0" u="none" strike="noStrike" kern="1200" baseline="0" smtClean="0">
                <a:solidFill>
                  <a:schemeClr val="tx1"/>
                </a:solidFill>
                <a:latin typeface="+mn-lt"/>
                <a:ea typeface="+mn-ea"/>
                <a:cs typeface="+mn-cs"/>
              </a:rPr>
              <a:t>signál </a:t>
            </a:r>
            <a:r>
              <a:rPr lang="cs-CZ" sz="1200" b="0" i="0" u="none" strike="noStrike" kern="1200" baseline="0" smtClean="0">
                <a:solidFill>
                  <a:schemeClr val="tx1"/>
                </a:solidFill>
                <a:latin typeface="+mn-lt"/>
                <a:ea typeface="+mn-ea"/>
                <a:cs typeface="+mn-cs"/>
              </a:rPr>
              <a:t>– fyzický nositel informací. </a:t>
            </a:r>
          </a:p>
          <a:p>
            <a:r>
              <a:rPr lang="cs-CZ" sz="1200" b="0" i="0" u="none" strike="noStrike" kern="1200" baseline="0" smtClean="0">
                <a:solidFill>
                  <a:schemeClr val="tx1"/>
                </a:solidFill>
                <a:latin typeface="+mn-lt"/>
                <a:ea typeface="+mn-ea"/>
                <a:cs typeface="+mn-cs"/>
              </a:rPr>
              <a:t>V primitivní podobě může být signál např. uzel na provázku, vyvěšená vlajka na stěžni apod. </a:t>
            </a:r>
          </a:p>
          <a:p>
            <a:r>
              <a:rPr lang="cs-CZ" sz="1200" b="0" i="0" u="none" strike="noStrike" kern="1200" baseline="0" smtClean="0">
                <a:solidFill>
                  <a:schemeClr val="tx1"/>
                </a:solidFill>
                <a:latin typeface="+mn-lt"/>
                <a:ea typeface="+mn-ea"/>
                <a:cs typeface="+mn-cs"/>
              </a:rPr>
              <a:t>Pro strojové zpracování informací se jako signály využívají různé fyzikální veličiny, které mění svůj stav (elektrické napětí, magnetická polarizace, elektromagnetické vlnění, zvuková vlna, tlak plynu nebo tekutiny…).</a:t>
            </a:r>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4</a:t>
            </a:fld>
            <a:endParaRPr lang="cs-CZ"/>
          </a:p>
        </p:txBody>
      </p:sp>
    </p:spTree>
    <p:extLst>
      <p:ext uri="{BB962C8B-B14F-4D97-AF65-F5344CB8AC3E}">
        <p14:creationId xmlns:p14="http://schemas.microsoft.com/office/powerpoint/2010/main" val="3595840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kern="1200" smtClean="0">
                <a:solidFill>
                  <a:schemeClr val="tx1"/>
                </a:solidFill>
                <a:effectLst/>
                <a:latin typeface="+mn-lt"/>
                <a:ea typeface="+mn-ea"/>
                <a:cs typeface="+mn-cs"/>
              </a:rPr>
              <a:t>Elektřina</a:t>
            </a:r>
            <a:endParaRPr lang="cs-CZ" sz="1200" b="0" i="0" kern="1200" smtClean="0">
              <a:solidFill>
                <a:schemeClr val="tx1"/>
              </a:solidFill>
              <a:effectLst/>
              <a:latin typeface="+mn-lt"/>
              <a:ea typeface="+mn-ea"/>
              <a:cs typeface="+mn-cs"/>
            </a:endParaRP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Digitalizace signálů:</a:t>
            </a:r>
            <a:r>
              <a:rPr lang="cs-CZ" sz="1200" b="0" i="0" kern="1200" smtClean="0">
                <a:solidFill>
                  <a:schemeClr val="tx1"/>
                </a:solidFill>
                <a:effectLst/>
                <a:latin typeface="+mn-lt"/>
                <a:ea typeface="+mn-ea"/>
                <a:cs typeface="+mn-cs"/>
              </a:rPr>
              <a:t> Elektřina je základem pro binární (digitální) logiku v elektronice, kde vysoké a nízké napětí může reprezentovat binární hodnoty 1 a 0.</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Procesory:</a:t>
            </a:r>
            <a:r>
              <a:rPr lang="cs-CZ" sz="1200" b="0" i="0" kern="1200" smtClean="0">
                <a:solidFill>
                  <a:schemeClr val="tx1"/>
                </a:solidFill>
                <a:effectLst/>
                <a:latin typeface="+mn-lt"/>
                <a:ea typeface="+mn-ea"/>
                <a:cs typeface="+mn-cs"/>
              </a:rPr>
              <a:t> Všechny moderní počítače a mobilní zařízení závisí na elektrických obvodech v procesorech pro provádění výpočtů.</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Zápis dat:</a:t>
            </a:r>
            <a:r>
              <a:rPr lang="cs-CZ" sz="1200" b="0" i="0" kern="1200" smtClean="0">
                <a:solidFill>
                  <a:schemeClr val="tx1"/>
                </a:solidFill>
                <a:effectLst/>
                <a:latin typeface="+mn-lt"/>
                <a:ea typeface="+mn-ea"/>
                <a:cs typeface="+mn-cs"/>
              </a:rPr>
              <a:t> Flash paměti, DRAM a jiné technologie paměti využívají elektrické náboje pro ukládání informací.</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Magnetismus</a:t>
            </a:r>
            <a:endParaRPr lang="cs-CZ" sz="1200" b="0" i="0" kern="1200" smtClean="0">
              <a:solidFill>
                <a:schemeClr val="tx1"/>
              </a:solidFill>
              <a:effectLst/>
              <a:latin typeface="+mn-lt"/>
              <a:ea typeface="+mn-ea"/>
              <a:cs typeface="+mn-cs"/>
            </a:endParaRP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Ukládání dat:</a:t>
            </a:r>
            <a:r>
              <a:rPr lang="cs-CZ" sz="1200" b="0" i="0" kern="1200" smtClean="0">
                <a:solidFill>
                  <a:schemeClr val="tx1"/>
                </a:solidFill>
                <a:effectLst/>
                <a:latin typeface="+mn-lt"/>
                <a:ea typeface="+mn-ea"/>
                <a:cs typeface="+mn-cs"/>
              </a:rPr>
              <a:t> Pevné disky využívají magnetismus k ukládání dat na magnetických plotnách.</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Čtení dat:</a:t>
            </a:r>
            <a:r>
              <a:rPr lang="cs-CZ" sz="1200" b="0" i="0" kern="1200" smtClean="0">
                <a:solidFill>
                  <a:schemeClr val="tx1"/>
                </a:solidFill>
                <a:effectLst/>
                <a:latin typeface="+mn-lt"/>
                <a:ea typeface="+mn-ea"/>
                <a:cs typeface="+mn-cs"/>
              </a:rPr>
              <a:t> Hlavy pevných disků čtou data detekcí magnetických změn.</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Magnetické pásky:</a:t>
            </a:r>
            <a:r>
              <a:rPr lang="cs-CZ" sz="1200" b="0" i="0" kern="1200" smtClean="0">
                <a:solidFill>
                  <a:schemeClr val="tx1"/>
                </a:solidFill>
                <a:effectLst/>
                <a:latin typeface="+mn-lt"/>
                <a:ea typeface="+mn-ea"/>
                <a:cs typeface="+mn-cs"/>
              </a:rPr>
              <a:t> Starší forma ukládání dat, kde data jsou zaznamenávána na magnetických páskách.</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Elektromagnetické vlnění</a:t>
            </a:r>
            <a:endParaRPr lang="cs-CZ" sz="1200" b="0" i="0" kern="1200" smtClean="0">
              <a:solidFill>
                <a:schemeClr val="tx1"/>
              </a:solidFill>
              <a:effectLst/>
              <a:latin typeface="+mn-lt"/>
              <a:ea typeface="+mn-ea"/>
              <a:cs typeface="+mn-cs"/>
            </a:endParaRP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Bezdrátová komunikace:</a:t>
            </a:r>
            <a:r>
              <a:rPr lang="cs-CZ" sz="1200" b="0" i="0" kern="1200" smtClean="0">
                <a:solidFill>
                  <a:schemeClr val="tx1"/>
                </a:solidFill>
                <a:effectLst/>
                <a:latin typeface="+mn-lt"/>
                <a:ea typeface="+mn-ea"/>
                <a:cs typeface="+mn-cs"/>
              </a:rPr>
              <a:t> Wi-Fi, mobilní telefonie, satelitní komunikace a rádio využívají elektromagnetické vlny k přenosu informací.</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Dálkové ovládání:</a:t>
            </a:r>
            <a:r>
              <a:rPr lang="cs-CZ" sz="1200" b="0" i="0" kern="1200" smtClean="0">
                <a:solidFill>
                  <a:schemeClr val="tx1"/>
                </a:solidFill>
                <a:effectLst/>
                <a:latin typeface="+mn-lt"/>
                <a:ea typeface="+mn-ea"/>
                <a:cs typeface="+mn-cs"/>
              </a:rPr>
              <a:t> Zařízení jako televizní dálkové ovladače často využívají infračervené vlnění (typ elektromagnetického vlnění) k ovládání jiných zařízení.</a:t>
            </a:r>
          </a:p>
          <a:p>
            <a:endParaRPr lang="cs-CZ" sz="1200" b="1" i="0" kern="1200" smtClean="0">
              <a:solidFill>
                <a:schemeClr val="tx1"/>
              </a:solidFill>
              <a:effectLst/>
              <a:latin typeface="+mn-lt"/>
              <a:ea typeface="+mn-ea"/>
              <a:cs typeface="+mn-cs"/>
            </a:endParaRPr>
          </a:p>
          <a:p>
            <a:r>
              <a:rPr lang="cs-CZ" sz="1200" b="1" i="0" kern="1200" smtClean="0">
                <a:solidFill>
                  <a:schemeClr val="tx1"/>
                </a:solidFill>
                <a:effectLst/>
                <a:latin typeface="+mn-lt"/>
                <a:ea typeface="+mn-ea"/>
                <a:cs typeface="+mn-cs"/>
              </a:rPr>
              <a:t>Světlo</a:t>
            </a:r>
            <a:endParaRPr lang="cs-CZ" sz="1200" b="0" i="0" kern="1200" smtClean="0">
              <a:solidFill>
                <a:schemeClr val="tx1"/>
              </a:solidFill>
              <a:effectLst/>
              <a:latin typeface="+mn-lt"/>
              <a:ea typeface="+mn-ea"/>
              <a:cs typeface="+mn-cs"/>
            </a:endParaRP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Optické kabely:</a:t>
            </a:r>
            <a:r>
              <a:rPr lang="cs-CZ" sz="1200" b="0" i="0" kern="1200" smtClean="0">
                <a:solidFill>
                  <a:schemeClr val="tx1"/>
                </a:solidFill>
                <a:effectLst/>
                <a:latin typeface="+mn-lt"/>
                <a:ea typeface="+mn-ea"/>
                <a:cs typeface="+mn-cs"/>
              </a:rPr>
              <a:t> Moderní komunikační sítě využívají světelné signály pro přenos dat ve velkých množstvích a rychlostech.</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Čtečky čárových kódů:</a:t>
            </a:r>
            <a:r>
              <a:rPr lang="cs-CZ" sz="1200" b="0" i="0" kern="1200" smtClean="0">
                <a:solidFill>
                  <a:schemeClr val="tx1"/>
                </a:solidFill>
                <a:effectLst/>
                <a:latin typeface="+mn-lt"/>
                <a:ea typeface="+mn-ea"/>
                <a:cs typeface="+mn-cs"/>
              </a:rPr>
              <a:t> Využívají světlo k detekci a čtení čárových kódů pro identifikaci produktů.</a:t>
            </a:r>
          </a:p>
          <a:p>
            <a:pPr marL="171450" indent="-171450">
              <a:buFont typeface="Arial" panose="020B0604020202020204" pitchFamily="34" charset="0"/>
              <a:buChar char="•"/>
            </a:pPr>
            <a:r>
              <a:rPr lang="cs-CZ" sz="1200" b="1" i="0" kern="1200" smtClean="0">
                <a:solidFill>
                  <a:schemeClr val="tx1"/>
                </a:solidFill>
                <a:effectLst/>
                <a:latin typeface="+mn-lt"/>
                <a:ea typeface="+mn-ea"/>
                <a:cs typeface="+mn-cs"/>
              </a:rPr>
              <a:t>Senzory a kamery:</a:t>
            </a:r>
            <a:r>
              <a:rPr lang="cs-CZ" sz="1200" b="0" i="0" kern="1200" smtClean="0">
                <a:solidFill>
                  <a:schemeClr val="tx1"/>
                </a:solidFill>
                <a:effectLst/>
                <a:latin typeface="+mn-lt"/>
                <a:ea typeface="+mn-ea"/>
                <a:cs typeface="+mn-cs"/>
              </a:rPr>
              <a:t> Kamery v telefonech a jiných zařízeních využívají světlo k zachycení obrazů. Světelné senzory mohou být použity pro detekci světelných podmínek a přizpůsobení obrazovky zařízení.</a:t>
            </a:r>
          </a:p>
          <a:p>
            <a:endParaRPr lang="cs-CZ" sz="1200" b="0" i="0" kern="1200" smtClean="0">
              <a:solidFill>
                <a:schemeClr val="tx1"/>
              </a:solidFill>
              <a:effectLst/>
              <a:latin typeface="+mn-lt"/>
              <a:ea typeface="+mn-ea"/>
              <a:cs typeface="+mn-cs"/>
            </a:endParaRPr>
          </a:p>
          <a:p>
            <a:r>
              <a:rPr lang="cs-CZ" sz="1200" b="0" i="0" kern="1200" smtClean="0">
                <a:solidFill>
                  <a:schemeClr val="tx1"/>
                </a:solidFill>
                <a:effectLst/>
                <a:latin typeface="+mn-lt"/>
                <a:ea typeface="+mn-ea"/>
                <a:cs typeface="+mn-cs"/>
              </a:rPr>
              <a:t>Všechny tyto fyzikální jevy hrají klíčovou roli v informačních technologiích a vytvářejí základní stavební kameny pro většinu technologií, které dnes používáme.</a:t>
            </a:r>
          </a:p>
          <a:p>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5</a:t>
            </a:fld>
            <a:endParaRPr lang="cs-CZ"/>
          </a:p>
        </p:txBody>
      </p:sp>
    </p:spTree>
    <p:extLst>
      <p:ext uri="{BB962C8B-B14F-4D97-AF65-F5344CB8AC3E}">
        <p14:creationId xmlns:p14="http://schemas.microsoft.com/office/powerpoint/2010/main" val="24424043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kern="1200" smtClean="0">
                <a:solidFill>
                  <a:schemeClr val="tx1"/>
                </a:solidFill>
                <a:effectLst/>
                <a:latin typeface="+mn-lt"/>
                <a:ea typeface="+mn-ea"/>
                <a:cs typeface="+mn-cs"/>
              </a:rPr>
              <a:t>Podoba signálu:</a:t>
            </a:r>
            <a:endParaRPr lang="cs-CZ" sz="1200" b="0" i="0" kern="1200" smtClean="0">
              <a:solidFill>
                <a:schemeClr val="tx1"/>
              </a:solidFill>
              <a:effectLst/>
              <a:latin typeface="+mn-lt"/>
              <a:ea typeface="+mn-ea"/>
              <a:cs typeface="+mn-cs"/>
            </a:endParaRP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Analogový signál</a:t>
            </a:r>
            <a:r>
              <a:rPr lang="cs-CZ" sz="1200" b="0" i="0" kern="1200" smtClean="0">
                <a:solidFill>
                  <a:schemeClr val="tx1"/>
                </a:solidFill>
                <a:effectLst/>
                <a:latin typeface="+mn-lt"/>
                <a:ea typeface="+mn-ea"/>
                <a:cs typeface="+mn-cs"/>
              </a:rPr>
              <a:t> je spojitý vlnový tvar, který může nabývat jakékoli hodnoty v určitém rozmezí. Představte si křivku nebo vlnu, která plynule mění svou výšku a tvar.</a:t>
            </a: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Digitální signál</a:t>
            </a:r>
            <a:r>
              <a:rPr lang="cs-CZ" sz="1200" b="0" i="0" kern="1200" smtClean="0">
                <a:solidFill>
                  <a:schemeClr val="tx1"/>
                </a:solidFill>
                <a:effectLst/>
                <a:latin typeface="+mn-lt"/>
                <a:ea typeface="+mn-ea"/>
                <a:cs typeface="+mn-cs"/>
              </a:rPr>
              <a:t> je založen na diskrétních hodnotách, obvykle dvou: 0 a 1. Můžete si jej představit jako řadu bloků různé výšky, které mohou nabývat jen určitých hodnot.</a:t>
            </a:r>
          </a:p>
          <a:p>
            <a:r>
              <a:rPr lang="cs-CZ" sz="1200" b="1" i="0" kern="1200" smtClean="0">
                <a:solidFill>
                  <a:schemeClr val="tx1"/>
                </a:solidFill>
                <a:effectLst/>
                <a:latin typeface="+mn-lt"/>
                <a:ea typeface="+mn-ea"/>
                <a:cs typeface="+mn-cs"/>
              </a:rPr>
              <a:t>Způsob reprezentace:</a:t>
            </a:r>
            <a:endParaRPr lang="cs-CZ" sz="1200" b="0" i="0" kern="1200" smtClean="0">
              <a:solidFill>
                <a:schemeClr val="tx1"/>
              </a:solidFill>
              <a:effectLst/>
              <a:latin typeface="+mn-lt"/>
              <a:ea typeface="+mn-ea"/>
              <a:cs typeface="+mn-cs"/>
            </a:endParaRP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Analogový signál</a:t>
            </a:r>
            <a:r>
              <a:rPr lang="cs-CZ" sz="1200" b="0" i="0" kern="1200" smtClean="0">
                <a:solidFill>
                  <a:schemeClr val="tx1"/>
                </a:solidFill>
                <a:effectLst/>
                <a:latin typeface="+mn-lt"/>
                <a:ea typeface="+mn-ea"/>
                <a:cs typeface="+mn-cs"/>
              </a:rPr>
              <a:t> reprezentuje informace pomocí spojitého množství napětí nebo proudu.</a:t>
            </a: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Digitální signál</a:t>
            </a:r>
            <a:r>
              <a:rPr lang="cs-CZ" sz="1200" b="0" i="0" kern="1200" smtClean="0">
                <a:solidFill>
                  <a:schemeClr val="tx1"/>
                </a:solidFill>
                <a:effectLst/>
                <a:latin typeface="+mn-lt"/>
                <a:ea typeface="+mn-ea"/>
                <a:cs typeface="+mn-cs"/>
              </a:rPr>
              <a:t> reprezentuje informace pomocí kombinací 0 a 1 (binárního kódu).</a:t>
            </a:r>
          </a:p>
          <a:p>
            <a:r>
              <a:rPr lang="cs-CZ" sz="1200" b="1" i="0" kern="1200" smtClean="0">
                <a:solidFill>
                  <a:schemeClr val="tx1"/>
                </a:solidFill>
                <a:effectLst/>
                <a:latin typeface="+mn-lt"/>
                <a:ea typeface="+mn-ea"/>
                <a:cs typeface="+mn-cs"/>
              </a:rPr>
              <a:t>Ovlivnění šumem:</a:t>
            </a:r>
            <a:endParaRPr lang="cs-CZ" sz="1200" b="0" i="0" kern="1200" smtClean="0">
              <a:solidFill>
                <a:schemeClr val="tx1"/>
              </a:solidFill>
              <a:effectLst/>
              <a:latin typeface="+mn-lt"/>
              <a:ea typeface="+mn-ea"/>
              <a:cs typeface="+mn-cs"/>
            </a:endParaRP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Analogové signály</a:t>
            </a:r>
            <a:r>
              <a:rPr lang="cs-CZ" sz="1200" b="0" i="0" kern="1200" smtClean="0">
                <a:solidFill>
                  <a:schemeClr val="tx1"/>
                </a:solidFill>
                <a:effectLst/>
                <a:latin typeface="+mn-lt"/>
                <a:ea typeface="+mn-ea"/>
                <a:cs typeface="+mn-cs"/>
              </a:rPr>
              <a:t> jsou náchylnější k šumu a zkreslení, což může ovlivnit kvalitu přenosu informací.</a:t>
            </a: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Digitální signály</a:t>
            </a:r>
            <a:r>
              <a:rPr lang="cs-CZ" sz="1200" b="0" i="0" kern="1200" smtClean="0">
                <a:solidFill>
                  <a:schemeClr val="tx1"/>
                </a:solidFill>
                <a:effectLst/>
                <a:latin typeface="+mn-lt"/>
                <a:ea typeface="+mn-ea"/>
                <a:cs typeface="+mn-cs"/>
              </a:rPr>
              <a:t> jsou robustnější vůči šumu. Pokud je šum nepřesahuje určitou mez, může být signál obnoven beze ztráty kvality.</a:t>
            </a:r>
          </a:p>
          <a:p>
            <a:r>
              <a:rPr lang="cs-CZ" sz="1200" b="1" i="0" kern="1200" smtClean="0">
                <a:solidFill>
                  <a:schemeClr val="tx1"/>
                </a:solidFill>
                <a:effectLst/>
                <a:latin typeface="+mn-lt"/>
                <a:ea typeface="+mn-ea"/>
                <a:cs typeface="+mn-cs"/>
              </a:rPr>
              <a:t>Ukládání a zpracování:</a:t>
            </a:r>
            <a:endParaRPr lang="cs-CZ" sz="1200" b="0" i="0" kern="1200" smtClean="0">
              <a:solidFill>
                <a:schemeClr val="tx1"/>
              </a:solidFill>
              <a:effectLst/>
              <a:latin typeface="+mn-lt"/>
              <a:ea typeface="+mn-ea"/>
              <a:cs typeface="+mn-cs"/>
            </a:endParaRP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Analogové signály</a:t>
            </a:r>
            <a:r>
              <a:rPr lang="cs-CZ" sz="1200" b="0" i="0" kern="1200" smtClean="0">
                <a:solidFill>
                  <a:schemeClr val="tx1"/>
                </a:solidFill>
                <a:effectLst/>
                <a:latin typeface="+mn-lt"/>
                <a:ea typeface="+mn-ea"/>
                <a:cs typeface="+mn-cs"/>
              </a:rPr>
              <a:t> vyžadují analogová zařízení pro ukládání, např. magnetofony nebo gramofonové desky.</a:t>
            </a: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Digitální signály</a:t>
            </a:r>
            <a:r>
              <a:rPr lang="cs-CZ" sz="1200" b="0" i="0" kern="1200" smtClean="0">
                <a:solidFill>
                  <a:schemeClr val="tx1"/>
                </a:solidFill>
                <a:effectLst/>
                <a:latin typeface="+mn-lt"/>
                <a:ea typeface="+mn-ea"/>
                <a:cs typeface="+mn-cs"/>
              </a:rPr>
              <a:t> mohou být ukládány v digitálních zařízeních jako jsou paměťové karty, pevné disky a flash paměti. Jejich zpracování je také jednodušší a flexibilnější.</a:t>
            </a:r>
          </a:p>
          <a:p>
            <a:r>
              <a:rPr lang="cs-CZ" sz="1200" b="1" i="0" kern="1200" smtClean="0">
                <a:solidFill>
                  <a:schemeClr val="tx1"/>
                </a:solidFill>
                <a:effectLst/>
                <a:latin typeface="+mn-lt"/>
                <a:ea typeface="+mn-ea"/>
                <a:cs typeface="+mn-cs"/>
              </a:rPr>
              <a:t>Příklady:</a:t>
            </a:r>
            <a:endParaRPr lang="cs-CZ" sz="1200" b="0" i="0" kern="1200" smtClean="0">
              <a:solidFill>
                <a:schemeClr val="tx1"/>
              </a:solidFill>
              <a:effectLst/>
              <a:latin typeface="+mn-lt"/>
              <a:ea typeface="+mn-ea"/>
              <a:cs typeface="+mn-cs"/>
            </a:endParaRP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Analogový</a:t>
            </a:r>
            <a:r>
              <a:rPr lang="cs-CZ" sz="1200" b="0" i="0" kern="1200" smtClean="0">
                <a:solidFill>
                  <a:schemeClr val="tx1"/>
                </a:solidFill>
                <a:effectLst/>
                <a:latin typeface="+mn-lt"/>
                <a:ea typeface="+mn-ea"/>
                <a:cs typeface="+mn-cs"/>
              </a:rPr>
              <a:t>: Stará televizní a rozhlasová vysílání, gramofonové desky, hovory přes tradiční pevnou telefonní linku.</a:t>
            </a:r>
          </a:p>
          <a:p>
            <a:pPr marL="628650" lvl="1" indent="-171450">
              <a:buFont typeface="Arial" panose="020B0604020202020204" pitchFamily="34" charset="0"/>
              <a:buChar char="•"/>
            </a:pPr>
            <a:r>
              <a:rPr lang="cs-CZ" sz="1200" b="1" i="0" kern="1200" smtClean="0">
                <a:solidFill>
                  <a:schemeClr val="tx1"/>
                </a:solidFill>
                <a:effectLst/>
                <a:latin typeface="+mn-lt"/>
                <a:ea typeface="+mn-ea"/>
                <a:cs typeface="+mn-cs"/>
              </a:rPr>
              <a:t>Digitální</a:t>
            </a:r>
            <a:r>
              <a:rPr lang="cs-CZ" sz="1200" b="0" i="0" kern="1200" smtClean="0">
                <a:solidFill>
                  <a:schemeClr val="tx1"/>
                </a:solidFill>
                <a:effectLst/>
                <a:latin typeface="+mn-lt"/>
                <a:ea typeface="+mn-ea"/>
                <a:cs typeface="+mn-cs"/>
              </a:rPr>
              <a:t>: CD, DVD, většina moderních televizních a rozhlasových vysílání, mobilní telefony, počítače.</a:t>
            </a:r>
          </a:p>
          <a:p>
            <a:r>
              <a:rPr lang="cs-CZ" sz="1200" b="0" i="0" kern="1200" smtClean="0">
                <a:solidFill>
                  <a:schemeClr val="tx1"/>
                </a:solidFill>
                <a:effectLst/>
                <a:latin typeface="+mn-lt"/>
                <a:ea typeface="+mn-ea"/>
                <a:cs typeface="+mn-cs"/>
              </a:rPr>
              <a:t>Stručně řečeno, analogový signál je jako vlna na oceánu, zatímco digitální signál je jako řada konkrétních kroků na schodech. Dnešní technologie se stále více přiklání k digitálním signálům díky jejich větší odolnosti vůči šumu a flexibilitě v zpracování.</a:t>
            </a:r>
          </a:p>
          <a:p>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6</a:t>
            </a:fld>
            <a:endParaRPr lang="cs-CZ"/>
          </a:p>
        </p:txBody>
      </p:sp>
    </p:spTree>
    <p:extLst>
      <p:ext uri="{BB962C8B-B14F-4D97-AF65-F5344CB8AC3E}">
        <p14:creationId xmlns:p14="http://schemas.microsoft.com/office/powerpoint/2010/main" val="3350845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 případě zmíněných fyzikálních jevů lze přirozené změny stavu vyjádřit a zaznamenat v podobě spojité křivky – analogového signálu. </a:t>
            </a:r>
          </a:p>
          <a:p>
            <a:pPr marL="171450" indent="-171450">
              <a:buFont typeface="Arial" panose="020B0604020202020204" pitchFamily="34" charset="0"/>
              <a:buChar char="•"/>
            </a:pPr>
            <a:r>
              <a:rPr lang="cs-CZ" sz="1200" b="1" i="0" u="none" strike="noStrike" kern="1200" baseline="0">
                <a:solidFill>
                  <a:schemeClr val="tx1"/>
                </a:solidFill>
                <a:latin typeface="+mn-lt"/>
                <a:ea typeface="+mn-ea"/>
                <a:cs typeface="+mn-cs"/>
              </a:rPr>
              <a:t>Analogový signál </a:t>
            </a:r>
            <a:r>
              <a:rPr lang="cs-CZ" sz="1200" b="0" i="0" u="none" strike="noStrike" kern="1200" baseline="0">
                <a:solidFill>
                  <a:schemeClr val="tx1"/>
                </a:solidFill>
                <a:latin typeface="+mn-lt"/>
                <a:ea typeface="+mn-ea"/>
                <a:cs typeface="+mn-cs"/>
              </a:rPr>
              <a:t>můžeme zpracovat pomocí příslušného analogového zařízení (například analogový magnetofon nahrávající zvuk na magnetickou pásku).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Analogový signál věrně napodobuje původní signál, ovšem přenosem a kopírováním původní křivky dochází ke zkreslení (zvýšení šumu) a ztrátě kvality.</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Pro zpracování signálu na digitálním zařízení (např. počítač) je nutné provést jeho </a:t>
            </a:r>
            <a:r>
              <a:rPr lang="cs-CZ" sz="1200" b="1" i="0" u="none" strike="noStrike" kern="1200" baseline="0">
                <a:solidFill>
                  <a:schemeClr val="tx1"/>
                </a:solidFill>
                <a:latin typeface="+mn-lt"/>
                <a:ea typeface="+mn-ea"/>
                <a:cs typeface="+mn-cs"/>
              </a:rPr>
              <a:t>digitalizaci </a:t>
            </a:r>
            <a:r>
              <a:rPr lang="cs-CZ" sz="1200" b="0" i="0" u="none" strike="noStrike" kern="1200" baseline="0">
                <a:solidFill>
                  <a:schemeClr val="tx1"/>
                </a:solidFill>
                <a:latin typeface="+mn-lt"/>
                <a:ea typeface="+mn-ea"/>
                <a:cs typeface="+mn-cs"/>
              </a:rPr>
              <a:t>– vyjádření v číslech (</a:t>
            </a:r>
            <a:r>
              <a:rPr lang="cs-CZ" sz="1200" b="0" i="1" u="none" strike="noStrike" kern="1200" baseline="0">
                <a:solidFill>
                  <a:schemeClr val="tx1"/>
                </a:solidFill>
                <a:latin typeface="+mn-lt"/>
                <a:ea typeface="+mn-ea"/>
                <a:cs typeface="+mn-cs"/>
              </a:rPr>
              <a:t>digitální = číselný</a:t>
            </a:r>
            <a:r>
              <a:rPr lang="cs-CZ" sz="1200" b="0" i="0" u="none" strike="noStrike" kern="1200" baseline="0">
                <a:solidFill>
                  <a:schemeClr val="tx1"/>
                </a:solidFill>
                <a:latin typeface="+mn-lt"/>
                <a:ea typeface="+mn-ea"/>
                <a:cs typeface="+mn-cs"/>
              </a:rPr>
              <a:t>), nejčastěji v binární soustavě (sledu jedniček a nul).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K digitalizaci se používá </a:t>
            </a:r>
            <a:r>
              <a:rPr lang="cs-CZ" sz="1200" b="1" i="0" u="none" strike="noStrike" kern="1200" baseline="0">
                <a:solidFill>
                  <a:schemeClr val="tx1"/>
                </a:solidFill>
                <a:latin typeface="+mn-lt"/>
                <a:ea typeface="+mn-ea"/>
                <a:cs typeface="+mn-cs"/>
              </a:rPr>
              <a:t>A/D převodník </a:t>
            </a:r>
            <a:r>
              <a:rPr lang="cs-CZ" sz="1200" b="0" i="0" u="none" strike="noStrike" kern="1200" baseline="0">
                <a:solidFill>
                  <a:schemeClr val="tx1"/>
                </a:solidFill>
                <a:latin typeface="+mn-lt"/>
                <a:ea typeface="+mn-ea"/>
                <a:cs typeface="+mn-cs"/>
              </a:rPr>
              <a:t>(</a:t>
            </a:r>
            <a:r>
              <a:rPr lang="cs-CZ" sz="1200" b="0" i="1" u="none" strike="noStrike" kern="1200" baseline="0">
                <a:solidFill>
                  <a:schemeClr val="tx1"/>
                </a:solidFill>
                <a:latin typeface="+mn-lt"/>
                <a:ea typeface="+mn-ea"/>
                <a:cs typeface="+mn-cs"/>
              </a:rPr>
              <a:t>analog/digital convertor</a:t>
            </a:r>
            <a:r>
              <a:rPr lang="cs-CZ" sz="1200" b="0" i="0" u="none" strike="noStrike" kern="1200" baseline="0">
                <a:solidFill>
                  <a:schemeClr val="tx1"/>
                </a:solidFill>
                <a:latin typeface="+mn-lt"/>
                <a:ea typeface="+mn-ea"/>
                <a:cs typeface="+mn-cs"/>
              </a:rPr>
              <a:t>).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Původní křivka analogového signálu je „rozporcována“ na malé úseky (vzorkování) a pro každý z těchto vzorků je zaznamenána číselná hodnota (kvantování). </a:t>
            </a:r>
          </a:p>
          <a:p>
            <a:pPr marL="171450" indent="-171450">
              <a:buFont typeface="Arial" panose="020B0604020202020204" pitchFamily="34" charset="0"/>
              <a:buChar char="•"/>
            </a:pPr>
            <a:r>
              <a:rPr lang="cs-CZ" sz="1200" b="0" i="0" u="none" strike="noStrike" kern="1200" baseline="0">
                <a:solidFill>
                  <a:schemeClr val="tx1"/>
                </a:solidFill>
                <a:latin typeface="+mn-lt"/>
                <a:ea typeface="+mn-ea"/>
                <a:cs typeface="+mn-cs"/>
              </a:rPr>
              <a:t>Výsledkem je nespojitý </a:t>
            </a:r>
            <a:r>
              <a:rPr lang="cs-CZ" sz="1200" b="1" i="0" u="none" strike="noStrike" kern="1200" baseline="0">
                <a:solidFill>
                  <a:schemeClr val="tx1"/>
                </a:solidFill>
                <a:latin typeface="+mn-lt"/>
                <a:ea typeface="+mn-ea"/>
                <a:cs typeface="+mn-cs"/>
              </a:rPr>
              <a:t>digitální signál</a:t>
            </a:r>
            <a:r>
              <a:rPr lang="cs-CZ" sz="1200" b="0" i="0" u="none" strike="noStrike" kern="1200" baseline="0">
                <a:solidFill>
                  <a:schemeClr val="tx1"/>
                </a:solidFill>
                <a:latin typeface="+mn-lt"/>
                <a:ea typeface="+mn-ea"/>
                <a:cs typeface="+mn-cs"/>
              </a:rPr>
              <a:t>, který lze mnohonásobně kopírovat bez ztráty kvality. </a:t>
            </a:r>
            <a:endParaRPr lang="cs-CZ"/>
          </a:p>
        </p:txBody>
      </p:sp>
      <p:sp>
        <p:nvSpPr>
          <p:cNvPr id="4" name="Zástupný symbol pro číslo snímku 3"/>
          <p:cNvSpPr>
            <a:spLocks noGrp="1"/>
          </p:cNvSpPr>
          <p:nvPr>
            <p:ph type="sldNum" sz="quarter" idx="10"/>
          </p:nvPr>
        </p:nvSpPr>
        <p:spPr/>
        <p:txBody>
          <a:bodyPr/>
          <a:lstStyle/>
          <a:p>
            <a:fld id="{8A6E273B-5751-4440-8C75-B02687DE6817}" type="slidenum">
              <a:rPr lang="cs-CZ" smtClean="0"/>
              <a:t>7</a:t>
            </a:fld>
            <a:endParaRPr lang="cs-CZ"/>
          </a:p>
        </p:txBody>
      </p:sp>
    </p:spTree>
    <p:extLst>
      <p:ext uri="{BB962C8B-B14F-4D97-AF65-F5344CB8AC3E}">
        <p14:creationId xmlns:p14="http://schemas.microsoft.com/office/powerpoint/2010/main" val="5367167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0" indent="0">
              <a:buFont typeface="Arial" panose="020B0604020202020204" pitchFamily="34" charset="0"/>
              <a:buNone/>
            </a:pPr>
            <a:r>
              <a:rPr lang="cs-CZ" sz="1200" b="1" i="0" kern="1200" smtClean="0">
                <a:solidFill>
                  <a:schemeClr val="tx1"/>
                </a:solidFill>
                <a:effectLst/>
                <a:latin typeface="+mn-lt"/>
                <a:ea typeface="+mn-ea"/>
                <a:cs typeface="+mn-cs"/>
              </a:rPr>
              <a:t>Fonograf</a:t>
            </a:r>
          </a:p>
          <a:p>
            <a:pPr marL="171450" indent="-171450">
              <a:buFont typeface="Arial" panose="020B0604020202020204" pitchFamily="34" charset="0"/>
              <a:buChar char="•"/>
            </a:pPr>
            <a:r>
              <a:rPr lang="nl-NL" sz="1200" b="0" i="0" kern="1200" smtClean="0">
                <a:solidFill>
                  <a:schemeClr val="tx1"/>
                </a:solidFill>
                <a:effectLst/>
                <a:latin typeface="+mn-lt"/>
                <a:ea typeface="+mn-ea"/>
                <a:cs typeface="+mn-cs"/>
              </a:rPr>
              <a:t>Fonograf byl vynalezen v roce 1877 </a:t>
            </a:r>
            <a:r>
              <a:rPr lang="nl-NL" sz="1200" b="1" i="0" kern="1200" smtClean="0">
                <a:solidFill>
                  <a:schemeClr val="tx1"/>
                </a:solidFill>
                <a:effectLst/>
                <a:latin typeface="+mn-lt"/>
                <a:ea typeface="+mn-ea"/>
                <a:cs typeface="+mn-cs"/>
              </a:rPr>
              <a:t>Thomase</a:t>
            </a:r>
            <a:r>
              <a:rPr lang="cs-CZ" sz="1200" b="1" i="0" kern="1200" smtClean="0">
                <a:solidFill>
                  <a:schemeClr val="tx1"/>
                </a:solidFill>
                <a:effectLst/>
                <a:latin typeface="+mn-lt"/>
                <a:ea typeface="+mn-ea"/>
                <a:cs typeface="+mn-cs"/>
              </a:rPr>
              <a:t>m</a:t>
            </a:r>
            <a:r>
              <a:rPr lang="nl-NL" sz="1200" b="1" i="0" kern="1200" smtClean="0">
                <a:solidFill>
                  <a:schemeClr val="tx1"/>
                </a:solidFill>
                <a:effectLst/>
                <a:latin typeface="+mn-lt"/>
                <a:ea typeface="+mn-ea"/>
                <a:cs typeface="+mn-cs"/>
              </a:rPr>
              <a:t> Edisonem</a:t>
            </a:r>
            <a:r>
              <a:rPr lang="nl-NL" sz="1200" b="0" i="0" kern="1200" smtClean="0">
                <a:solidFill>
                  <a:schemeClr val="tx1"/>
                </a:solidFill>
                <a:effectLst/>
                <a:latin typeface="+mn-lt"/>
                <a:ea typeface="+mn-ea"/>
                <a:cs typeface="+mn-cs"/>
              </a:rPr>
              <a:t>. </a:t>
            </a:r>
            <a:endParaRPr lang="cs-CZ" sz="1200" b="0" i="0" kern="1200" smtClean="0">
              <a:solidFill>
                <a:schemeClr val="tx1"/>
              </a:solidFill>
              <a:effectLst/>
              <a:latin typeface="+mn-lt"/>
              <a:ea typeface="+mn-ea"/>
              <a:cs typeface="+mn-cs"/>
            </a:endParaRP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Fonograf využíval </a:t>
            </a:r>
            <a:r>
              <a:rPr lang="cs-CZ" sz="1200" b="1" i="0" kern="1200" smtClean="0">
                <a:solidFill>
                  <a:schemeClr val="tx1"/>
                </a:solidFill>
                <a:effectLst/>
                <a:latin typeface="+mn-lt"/>
                <a:ea typeface="+mn-ea"/>
                <a:cs typeface="+mn-cs"/>
              </a:rPr>
              <a:t>jehlu</a:t>
            </a:r>
            <a:r>
              <a:rPr lang="cs-CZ" sz="1200" b="0" i="0" kern="1200" smtClean="0">
                <a:solidFill>
                  <a:schemeClr val="tx1"/>
                </a:solidFill>
                <a:effectLst/>
                <a:latin typeface="+mn-lt"/>
                <a:ea typeface="+mn-ea"/>
                <a:cs typeface="+mn-cs"/>
              </a:rPr>
              <a:t>, která vyřezávala drážky do </a:t>
            </a:r>
            <a:r>
              <a:rPr lang="cs-CZ" sz="1200" b="1" i="0" kern="1200" smtClean="0">
                <a:solidFill>
                  <a:schemeClr val="tx1"/>
                </a:solidFill>
                <a:effectLst/>
                <a:latin typeface="+mn-lt"/>
                <a:ea typeface="+mn-ea"/>
                <a:cs typeface="+mn-cs"/>
              </a:rPr>
              <a:t>válce potaženého voskem </a:t>
            </a:r>
            <a:r>
              <a:rPr lang="cs-CZ" sz="1200" b="0" i="0" kern="1200" smtClean="0">
                <a:solidFill>
                  <a:schemeClr val="tx1"/>
                </a:solidFill>
                <a:effectLst/>
                <a:latin typeface="+mn-lt"/>
                <a:ea typeface="+mn-ea"/>
                <a:cs typeface="+mn-cs"/>
              </a:rPr>
              <a:t>nebo jiným měkkým materiálem. </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Když byl zvuk přehráván, </a:t>
            </a:r>
            <a:r>
              <a:rPr lang="cs-CZ" sz="1200" b="1" i="0" kern="1200" smtClean="0">
                <a:solidFill>
                  <a:schemeClr val="tx1"/>
                </a:solidFill>
                <a:effectLst/>
                <a:latin typeface="+mn-lt"/>
                <a:ea typeface="+mn-ea"/>
                <a:cs typeface="+mn-cs"/>
              </a:rPr>
              <a:t>jehla sledovala drážky a reprodukovala zvukové vlny</a:t>
            </a:r>
            <a:r>
              <a:rPr lang="cs-CZ" sz="1200" b="0" i="0" kern="1200" smtClean="0">
                <a:solidFill>
                  <a:schemeClr val="tx1"/>
                </a:solidFill>
                <a:effectLst/>
                <a:latin typeface="+mn-lt"/>
                <a:ea typeface="+mn-ea"/>
                <a:cs typeface="+mn-cs"/>
              </a:rPr>
              <a:t>, které byly původně zaznamenány. </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Ačkoliv kvalita zvuku byla daleko od dokonalosti, bylo to první zařízení, které umožnilo zaznamenávat a následně přehrávat zvuk.</a:t>
            </a:r>
            <a:endParaRPr lang="cs-CZ" sz="1200" b="1" i="0" kern="1200" smtClean="0">
              <a:solidFill>
                <a:schemeClr val="tx1"/>
              </a:solidFill>
              <a:effectLst/>
              <a:latin typeface="+mn-lt"/>
              <a:ea typeface="+mn-ea"/>
              <a:cs typeface="+mn-cs"/>
            </a:endParaRPr>
          </a:p>
          <a:p>
            <a:pPr marL="0" indent="0">
              <a:buFont typeface="Arial" panose="020B0604020202020204" pitchFamily="34" charset="0"/>
              <a:buNone/>
            </a:pPr>
            <a:endParaRPr lang="cs-CZ" sz="1200" b="1" i="0" kern="1200" smtClean="0">
              <a:solidFill>
                <a:schemeClr val="tx1"/>
              </a:solidFill>
              <a:effectLst/>
              <a:latin typeface="+mn-lt"/>
              <a:ea typeface="+mn-ea"/>
              <a:cs typeface="+mn-cs"/>
            </a:endParaRPr>
          </a:p>
          <a:p>
            <a:pPr marL="0" indent="0">
              <a:buFont typeface="Arial" panose="020B0604020202020204" pitchFamily="34" charset="0"/>
              <a:buNone/>
            </a:pPr>
            <a:r>
              <a:rPr lang="cs-CZ" sz="1200" b="1" i="0" kern="1200" baseline="0" smtClean="0">
                <a:solidFill>
                  <a:schemeClr val="tx1"/>
                </a:solidFill>
                <a:effectLst/>
                <a:latin typeface="+mn-lt"/>
                <a:ea typeface="+mn-ea"/>
                <a:cs typeface="+mn-cs"/>
              </a:rPr>
              <a:t>Gramofon a využití vinylových desek</a:t>
            </a:r>
            <a:endParaRPr lang="cs-CZ" sz="1200" b="1" i="0" kern="1200" smtClean="0">
              <a:solidFill>
                <a:schemeClr val="tx1"/>
              </a:solidFill>
              <a:effectLst/>
              <a:latin typeface="+mn-lt"/>
              <a:ea typeface="+mn-ea"/>
              <a:cs typeface="+mn-cs"/>
            </a:endParaRP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K analogovému záznamu zvuku je možné použít speciální </a:t>
            </a:r>
            <a:r>
              <a:rPr lang="cs-CZ" sz="1200" b="1" i="0" kern="1200" smtClean="0">
                <a:solidFill>
                  <a:schemeClr val="tx1"/>
                </a:solidFill>
                <a:effectLst/>
                <a:latin typeface="+mn-lt"/>
                <a:ea typeface="+mn-ea"/>
                <a:cs typeface="+mn-cs"/>
              </a:rPr>
              <a:t>řezací stroj s jehlou</a:t>
            </a:r>
            <a:r>
              <a:rPr lang="cs-CZ" sz="1200" b="0" i="0" kern="1200" smtClean="0">
                <a:solidFill>
                  <a:schemeClr val="tx1"/>
                </a:solidFill>
                <a:effectLst/>
                <a:latin typeface="+mn-lt"/>
                <a:ea typeface="+mn-ea"/>
                <a:cs typeface="+mn-cs"/>
              </a:rPr>
              <a:t>, který vytváří </a:t>
            </a:r>
            <a:r>
              <a:rPr lang="cs-CZ" sz="1200" b="1" i="0" kern="1200" smtClean="0">
                <a:solidFill>
                  <a:schemeClr val="tx1"/>
                </a:solidFill>
                <a:effectLst/>
                <a:latin typeface="+mn-lt"/>
                <a:ea typeface="+mn-ea"/>
                <a:cs typeface="+mn-cs"/>
              </a:rPr>
              <a:t>drážky ve vinylovém materiálu</a:t>
            </a:r>
            <a:r>
              <a:rPr lang="cs-CZ" sz="1200" b="0" i="0" kern="1200" smtClean="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Zvukové vlny jsou zachyceny mikrofonem, který vstupní audiosignál převede na měnící se elektrické napětí.</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Elektrický signál je řezacím strojem zesílen a pohybuje jehlou, která vytváří drážky v desce odpovídající zvukovým vlnám.</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Výsledkem je </a:t>
            </a:r>
            <a:r>
              <a:rPr lang="cs-CZ" sz="1200" b="1" i="0" kern="1200" smtClean="0">
                <a:solidFill>
                  <a:schemeClr val="tx1"/>
                </a:solidFill>
                <a:effectLst/>
                <a:latin typeface="+mn-lt"/>
                <a:ea typeface="+mn-ea"/>
                <a:cs typeface="+mn-cs"/>
              </a:rPr>
              <a:t>fyzický vzor (drážka) na gramofonové desce</a:t>
            </a:r>
            <a:r>
              <a:rPr lang="cs-CZ" sz="1200" b="0" i="0" kern="1200" smtClean="0">
                <a:solidFill>
                  <a:schemeClr val="tx1"/>
                </a:solidFill>
                <a:effectLst/>
                <a:latin typeface="+mn-lt"/>
                <a:ea typeface="+mn-ea"/>
                <a:cs typeface="+mn-cs"/>
              </a:rPr>
              <a:t>, který </a:t>
            </a:r>
            <a:r>
              <a:rPr lang="cs-CZ" sz="1200" b="1" i="0" kern="1200" smtClean="0">
                <a:solidFill>
                  <a:schemeClr val="tx1"/>
                </a:solidFill>
                <a:effectLst/>
                <a:latin typeface="+mn-lt"/>
                <a:ea typeface="+mn-ea"/>
                <a:cs typeface="+mn-cs"/>
              </a:rPr>
              <a:t>odpovídá zvukovým vlnám</a:t>
            </a:r>
            <a:r>
              <a:rPr lang="cs-CZ" sz="1200" b="0" i="0" kern="1200" smtClean="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Při přehrávání desky se </a:t>
            </a:r>
            <a:r>
              <a:rPr lang="cs-CZ" sz="1200" b="1" i="0" kern="1200" smtClean="0">
                <a:solidFill>
                  <a:schemeClr val="tx1"/>
                </a:solidFill>
                <a:effectLst/>
                <a:latin typeface="+mn-lt"/>
                <a:ea typeface="+mn-ea"/>
                <a:cs typeface="+mn-cs"/>
              </a:rPr>
              <a:t>jehla gramofonu pohybuje po drážkách a tím převádí fyzický vzor zpět na elektrický signál</a:t>
            </a:r>
            <a:r>
              <a:rPr lang="cs-CZ" sz="1200" b="0" i="0" kern="1200" smtClean="0">
                <a:solidFill>
                  <a:schemeClr val="tx1"/>
                </a:solidFill>
                <a:effectLst/>
                <a:latin typeface="+mn-lt"/>
                <a:ea typeface="+mn-ea"/>
                <a:cs typeface="+mn-cs"/>
              </a:rPr>
              <a:t>.</a:t>
            </a:r>
          </a:p>
          <a:p>
            <a:pPr marL="171450" indent="-171450">
              <a:buFont typeface="Arial" panose="020B0604020202020204" pitchFamily="34" charset="0"/>
              <a:buChar char="•"/>
            </a:pPr>
            <a:r>
              <a:rPr lang="cs-CZ" sz="1200" b="0" i="0" kern="1200" smtClean="0">
                <a:solidFill>
                  <a:schemeClr val="tx1"/>
                </a:solidFill>
                <a:effectLst/>
                <a:latin typeface="+mn-lt"/>
                <a:ea typeface="+mn-ea"/>
                <a:cs typeface="+mn-cs"/>
              </a:rPr>
              <a:t>Elektrický signál je poté zesílen a přehraje se v reproduktoru, čímž se rekonstruuje původní zvuk.</a:t>
            </a:r>
          </a:p>
          <a:p>
            <a:endParaRPr lang="cs-CZ"/>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8</a:t>
            </a:fld>
            <a:endParaRPr lang="cs-CZ"/>
          </a:p>
        </p:txBody>
      </p:sp>
    </p:spTree>
    <p:extLst>
      <p:ext uri="{BB962C8B-B14F-4D97-AF65-F5344CB8AC3E}">
        <p14:creationId xmlns:p14="http://schemas.microsoft.com/office/powerpoint/2010/main" val="17241213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pPr marL="171450" indent="-171450">
              <a:lnSpc>
                <a:spcPct val="150000"/>
              </a:lnSpc>
              <a:spcBef>
                <a:spcPts val="600"/>
              </a:spcBef>
              <a:spcAft>
                <a:spcPts val="600"/>
              </a:spcAft>
              <a:buFont typeface="Arial" panose="020B0604020202020204" pitchFamily="34" charset="0"/>
              <a:buChar char="•"/>
            </a:pPr>
            <a:r>
              <a:rPr lang="cs-CZ" sz="1200" b="0" i="0" u="none" strike="noStrike" kern="1200" baseline="0" smtClean="0">
                <a:solidFill>
                  <a:schemeClr val="tx1"/>
                </a:solidFill>
                <a:latin typeface="+mn-lt"/>
                <a:ea typeface="+mn-ea"/>
                <a:cs typeface="+mn-cs"/>
              </a:rPr>
              <a:t>K analogovému záznamu zvuku je možné použít mikrofon připojený k analogovému </a:t>
            </a:r>
            <a:r>
              <a:rPr lang="cs-CZ" sz="1200" b="1" i="0" u="none" strike="noStrike" kern="1200" baseline="0" smtClean="0">
                <a:solidFill>
                  <a:schemeClr val="tx1"/>
                </a:solidFill>
                <a:latin typeface="+mn-lt"/>
                <a:ea typeface="+mn-ea"/>
                <a:cs typeface="+mn-cs"/>
              </a:rPr>
              <a:t>magnetofonu</a:t>
            </a:r>
            <a:r>
              <a:rPr lang="cs-CZ" sz="1200" b="0" i="0" u="none" strike="noStrike" kern="1200" baseline="0" smtClean="0">
                <a:solidFill>
                  <a:schemeClr val="tx1"/>
                </a:solidFill>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b="0" i="0" u="none" strike="noStrike" kern="1200" baseline="0" smtClean="0">
                <a:solidFill>
                  <a:schemeClr val="tx1"/>
                </a:solidFill>
                <a:latin typeface="+mn-lt"/>
                <a:ea typeface="+mn-ea"/>
                <a:cs typeface="+mn-cs"/>
              </a:rPr>
              <a:t>Zvukové vlny jsou zachyceny mikrofonem, který vstupní audiosignál převede na </a:t>
            </a:r>
            <a:r>
              <a:rPr lang="cs-CZ" sz="1200" b="1" i="0" u="none" strike="noStrike" kern="1200" baseline="0" smtClean="0">
                <a:solidFill>
                  <a:schemeClr val="tx1"/>
                </a:solidFill>
                <a:latin typeface="+mn-lt"/>
                <a:ea typeface="+mn-ea"/>
                <a:cs typeface="+mn-cs"/>
              </a:rPr>
              <a:t>měnící se elektrické napětí</a:t>
            </a:r>
            <a:r>
              <a:rPr lang="cs-CZ" sz="1200" b="0" i="0" u="none" strike="noStrike" kern="1200" baseline="0" smtClean="0">
                <a:solidFill>
                  <a:schemeClr val="tx1"/>
                </a:solidFill>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b="0" i="0" u="none" strike="noStrike" kern="1200" baseline="0" smtClean="0">
                <a:solidFill>
                  <a:schemeClr val="tx1"/>
                </a:solidFill>
                <a:latin typeface="+mn-lt"/>
                <a:ea typeface="+mn-ea"/>
                <a:cs typeface="+mn-cs"/>
              </a:rPr>
              <a:t>Elektrický signál je magnetofonem zesílen a snímán </a:t>
            </a:r>
            <a:r>
              <a:rPr lang="cs-CZ" sz="1200" b="1" i="0" u="none" strike="noStrike" kern="1200" baseline="0" smtClean="0">
                <a:solidFill>
                  <a:schemeClr val="tx1"/>
                </a:solidFill>
                <a:latin typeface="+mn-lt"/>
                <a:ea typeface="+mn-ea"/>
                <a:cs typeface="+mn-cs"/>
              </a:rPr>
              <a:t>nahrávací hlavou</a:t>
            </a:r>
            <a:r>
              <a:rPr lang="cs-CZ" sz="1200" b="0" i="0" u="none" strike="noStrike" kern="1200" baseline="0" smtClean="0">
                <a:solidFill>
                  <a:schemeClr val="tx1"/>
                </a:solidFill>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b="0" i="0" u="none" strike="noStrike" kern="1200" baseline="0" smtClean="0">
                <a:solidFill>
                  <a:schemeClr val="tx1"/>
                </a:solidFill>
                <a:latin typeface="+mn-lt"/>
                <a:ea typeface="+mn-ea"/>
                <a:cs typeface="+mn-cs"/>
              </a:rPr>
              <a:t>Při průchodu pásku podél hlavy se </a:t>
            </a:r>
            <a:r>
              <a:rPr lang="cs-CZ" sz="1200" b="1" i="0" u="none" strike="noStrike" kern="1200" baseline="0" smtClean="0">
                <a:solidFill>
                  <a:schemeClr val="tx1"/>
                </a:solidFill>
                <a:latin typeface="+mn-lt"/>
                <a:ea typeface="+mn-ea"/>
                <a:cs typeface="+mn-cs"/>
              </a:rPr>
              <a:t>magnetické částice uspořádají tak, aby odpovídaly směru magnetického pole</a:t>
            </a:r>
            <a:r>
              <a:rPr lang="cs-CZ" sz="1200" b="0" i="0" u="none" strike="noStrike" kern="1200" baseline="0" smtClean="0">
                <a:solidFill>
                  <a:schemeClr val="tx1"/>
                </a:solidFill>
                <a:latin typeface="+mn-lt"/>
                <a:ea typeface="+mn-ea"/>
                <a:cs typeface="+mn-cs"/>
              </a:rPr>
              <a:t>. </a:t>
            </a:r>
          </a:p>
          <a:p>
            <a:pPr marL="171450" indent="-171450">
              <a:lnSpc>
                <a:spcPct val="150000"/>
              </a:lnSpc>
              <a:spcBef>
                <a:spcPts val="600"/>
              </a:spcBef>
              <a:spcAft>
                <a:spcPts val="600"/>
              </a:spcAft>
              <a:buFont typeface="Arial" panose="020B0604020202020204" pitchFamily="34" charset="0"/>
              <a:buChar char="•"/>
            </a:pPr>
            <a:r>
              <a:rPr lang="cs-CZ" sz="1200" b="0" i="0" u="none" strike="noStrike" kern="1200" baseline="0" smtClean="0">
                <a:solidFill>
                  <a:schemeClr val="tx1"/>
                </a:solidFill>
                <a:latin typeface="+mn-lt"/>
                <a:ea typeface="+mn-ea"/>
                <a:cs typeface="+mn-cs"/>
              </a:rPr>
              <a:t>Při přehrávání pásku indukuje magnetický záznam elektrický signál ve </a:t>
            </a:r>
            <a:r>
              <a:rPr lang="cs-CZ" sz="1200" b="1" i="0" u="none" strike="noStrike" kern="1200" baseline="0" smtClean="0">
                <a:solidFill>
                  <a:schemeClr val="tx1"/>
                </a:solidFill>
                <a:latin typeface="+mn-lt"/>
                <a:ea typeface="+mn-ea"/>
                <a:cs typeface="+mn-cs"/>
              </a:rPr>
              <a:t>snímací hlavě</a:t>
            </a:r>
            <a:r>
              <a:rPr lang="cs-CZ" sz="1200" b="0" i="0" u="none" strike="noStrike" kern="1200" baseline="0" smtClean="0">
                <a:solidFill>
                  <a:schemeClr val="tx1"/>
                </a:solidFill>
                <a:latin typeface="+mn-lt"/>
                <a:ea typeface="+mn-ea"/>
                <a:cs typeface="+mn-cs"/>
              </a:rPr>
              <a:t>; ten se po zesílení přehraje v reproduktoru. </a:t>
            </a:r>
            <a:endParaRPr lang="cs-CZ" smtClean="0"/>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9</a:t>
            </a:fld>
            <a:endParaRPr lang="cs-CZ"/>
          </a:p>
        </p:txBody>
      </p:sp>
    </p:spTree>
    <p:extLst>
      <p:ext uri="{BB962C8B-B14F-4D97-AF65-F5344CB8AC3E}">
        <p14:creationId xmlns:p14="http://schemas.microsoft.com/office/powerpoint/2010/main" val="714285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ástupný symbol pro obrázek snímku 1"/>
          <p:cNvSpPr>
            <a:spLocks noGrp="1" noRot="1" noChangeAspect="1"/>
          </p:cNvSpPr>
          <p:nvPr>
            <p:ph type="sldImg"/>
          </p:nvPr>
        </p:nvSpPr>
        <p:spPr/>
      </p:sp>
      <p:sp>
        <p:nvSpPr>
          <p:cNvPr id="3" name="Zástupný symbol pro poznámky 2"/>
          <p:cNvSpPr>
            <a:spLocks noGrp="1"/>
          </p:cNvSpPr>
          <p:nvPr>
            <p:ph type="body" idx="1"/>
          </p:nvPr>
        </p:nvSpPr>
        <p:spPr/>
        <p:txBody>
          <a:bodyPr/>
          <a:lstStyle/>
          <a:p>
            <a:r>
              <a:rPr lang="cs-CZ" sz="1200" b="1" i="0" kern="1200" smtClean="0">
                <a:solidFill>
                  <a:schemeClr val="tx1"/>
                </a:solidFill>
                <a:effectLst/>
                <a:latin typeface="+mn-lt"/>
                <a:ea typeface="+mn-ea"/>
                <a:cs typeface="+mn-cs"/>
              </a:rPr>
              <a:t>Snímání hlasu:</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Když mluvíme, naše hlasivky vytvářejí zvukové vlny, které se šíří vzduchem jako série tlakových vln.</a:t>
            </a:r>
          </a:p>
          <a:p>
            <a:pPr lvl="1"/>
            <a:r>
              <a:rPr lang="cs-CZ" sz="1200" b="0" i="0" kern="1200" smtClean="0">
                <a:solidFill>
                  <a:schemeClr val="tx1"/>
                </a:solidFill>
                <a:effectLst/>
                <a:latin typeface="+mn-lt"/>
                <a:ea typeface="+mn-ea"/>
                <a:cs typeface="+mn-cs"/>
              </a:rPr>
              <a:t>Tyto zvukové vlny narazí na membránu (obvykle zvanou diagram) mikrofonu.</a:t>
            </a:r>
          </a:p>
          <a:p>
            <a:pPr lvl="1"/>
            <a:r>
              <a:rPr lang="cs-CZ" sz="1200" b="0" i="0" kern="1200" smtClean="0">
                <a:solidFill>
                  <a:schemeClr val="tx1"/>
                </a:solidFill>
                <a:effectLst/>
                <a:latin typeface="+mn-lt"/>
                <a:ea typeface="+mn-ea"/>
                <a:cs typeface="+mn-cs"/>
              </a:rPr>
              <a:t>Když na tuto membránu dopadnou zvukové vlny, kmitá v souladu s nimi.</a:t>
            </a:r>
          </a:p>
          <a:p>
            <a:r>
              <a:rPr lang="cs-CZ" sz="1200" b="1" i="0" kern="1200" smtClean="0">
                <a:solidFill>
                  <a:schemeClr val="tx1"/>
                </a:solidFill>
                <a:effectLst/>
                <a:latin typeface="+mn-lt"/>
                <a:ea typeface="+mn-ea"/>
                <a:cs typeface="+mn-cs"/>
              </a:rPr>
              <a:t>Přeměna zvuku na elektrický signál:</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Uvnitř většiny mikrofonů je zařízení, které mění pohyb membrány na elektrický signál. V dynamickém mikrofonu se k tomu využívá principu elektromagnetické indukce.</a:t>
            </a:r>
          </a:p>
          <a:p>
            <a:pPr lvl="1"/>
            <a:r>
              <a:rPr lang="cs-CZ" sz="1200" b="0" i="0" kern="1200" smtClean="0">
                <a:solidFill>
                  <a:schemeClr val="tx1"/>
                </a:solidFill>
                <a:effectLst/>
                <a:latin typeface="+mn-lt"/>
                <a:ea typeface="+mn-ea"/>
                <a:cs typeface="+mn-cs"/>
              </a:rPr>
              <a:t>Tento elektrický signál je analogovým reprezentantem zvukových vln a může být zesílen nebo zpracován dalšími analogovými zařízeními.</a:t>
            </a:r>
          </a:p>
          <a:p>
            <a:r>
              <a:rPr lang="cs-CZ" sz="1200" b="1" i="0" kern="1200" smtClean="0">
                <a:solidFill>
                  <a:schemeClr val="tx1"/>
                </a:solidFill>
                <a:effectLst/>
                <a:latin typeface="+mn-lt"/>
                <a:ea typeface="+mn-ea"/>
                <a:cs typeface="+mn-cs"/>
              </a:rPr>
              <a:t>Příprava na digitalizaci:</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Elektrický signál je zpravidla zesílen a filtrován, aby se odstranily nežádoucí frekvence a šumy.</a:t>
            </a:r>
          </a:p>
          <a:p>
            <a:r>
              <a:rPr lang="cs-CZ" sz="1200" b="1" i="0" kern="1200" smtClean="0">
                <a:solidFill>
                  <a:schemeClr val="tx1"/>
                </a:solidFill>
                <a:effectLst/>
                <a:latin typeface="+mn-lt"/>
                <a:ea typeface="+mn-ea"/>
                <a:cs typeface="+mn-cs"/>
              </a:rPr>
              <a:t>Digitalizace - převod analogového signálu na digitální:</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Tento proces se nazývá vzorkování. Při vzorkování se analogový signál měří v pravidelných intervalech. Čím vyšší je vzorkovací frekvence (např. 44,1 kHz), tím přesnější je digitalizace.</a:t>
            </a:r>
          </a:p>
          <a:p>
            <a:pPr lvl="1"/>
            <a:r>
              <a:rPr lang="cs-CZ" sz="1200" b="0" i="0" kern="1200" smtClean="0">
                <a:solidFill>
                  <a:schemeClr val="tx1"/>
                </a:solidFill>
                <a:effectLst/>
                <a:latin typeface="+mn-lt"/>
                <a:ea typeface="+mn-ea"/>
                <a:cs typeface="+mn-cs"/>
              </a:rPr>
              <a:t>Každý vzorek je poté kvantován. To znamená, že se měřená hodnota zaokrouhlí na nejbližší hodnotu z předem stanoveného rozsahu hodnot.</a:t>
            </a:r>
          </a:p>
          <a:p>
            <a:pPr lvl="1"/>
            <a:r>
              <a:rPr lang="cs-CZ" sz="1200" b="0" i="0" kern="1200" smtClean="0">
                <a:solidFill>
                  <a:schemeClr val="tx1"/>
                </a:solidFill>
                <a:effectLst/>
                <a:latin typeface="+mn-lt"/>
                <a:ea typeface="+mn-ea"/>
                <a:cs typeface="+mn-cs"/>
              </a:rPr>
              <a:t>Kvůli kompresi a snížení velikosti souboru může být následně signál kódován pomocí různých technik.</a:t>
            </a:r>
          </a:p>
          <a:p>
            <a:r>
              <a:rPr lang="cs-CZ" sz="1200" b="1" i="0" kern="1200" smtClean="0">
                <a:solidFill>
                  <a:schemeClr val="tx1"/>
                </a:solidFill>
                <a:effectLst/>
                <a:latin typeface="+mn-lt"/>
                <a:ea typeface="+mn-ea"/>
                <a:cs typeface="+mn-cs"/>
              </a:rPr>
              <a:t>Ukládání dat:</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Digitalizovaný zvuk se poté ukládá ve formě binárních dat. Tyto binární informace reprezentují všechny vzorky a jejich hodnoty.</a:t>
            </a:r>
          </a:p>
          <a:p>
            <a:pPr lvl="1"/>
            <a:r>
              <a:rPr lang="cs-CZ" sz="1200" b="0" i="0" kern="1200" smtClean="0">
                <a:solidFill>
                  <a:schemeClr val="tx1"/>
                </a:solidFill>
                <a:effectLst/>
                <a:latin typeface="+mn-lt"/>
                <a:ea typeface="+mn-ea"/>
                <a:cs typeface="+mn-cs"/>
              </a:rPr>
              <a:t>Tyto data jsou poté uloženy v počítačovém souboru, obvykle s určitým formátem, jako je WAV, MP3, AAC atd. Každý formát má svou vlastní metodu kódování a komprese dat.</a:t>
            </a:r>
          </a:p>
          <a:p>
            <a:r>
              <a:rPr lang="cs-CZ" sz="1200" b="1" i="0" kern="1200" smtClean="0">
                <a:solidFill>
                  <a:schemeClr val="tx1"/>
                </a:solidFill>
                <a:effectLst/>
                <a:latin typeface="+mn-lt"/>
                <a:ea typeface="+mn-ea"/>
                <a:cs typeface="+mn-cs"/>
              </a:rPr>
              <a:t>Výsledek:</a:t>
            </a:r>
            <a:endParaRPr lang="cs-CZ" sz="1200" b="0" i="0" kern="1200" smtClean="0">
              <a:solidFill>
                <a:schemeClr val="tx1"/>
              </a:solidFill>
              <a:effectLst/>
              <a:latin typeface="+mn-lt"/>
              <a:ea typeface="+mn-ea"/>
              <a:cs typeface="+mn-cs"/>
            </a:endParaRPr>
          </a:p>
          <a:p>
            <a:pPr lvl="1"/>
            <a:r>
              <a:rPr lang="cs-CZ" sz="1200" b="0" i="0" kern="1200" smtClean="0">
                <a:solidFill>
                  <a:schemeClr val="tx1"/>
                </a:solidFill>
                <a:effectLst/>
                <a:latin typeface="+mn-lt"/>
                <a:ea typeface="+mn-ea"/>
                <a:cs typeface="+mn-cs"/>
              </a:rPr>
              <a:t>Máme počítačový soubor, který obsahuje digitalizovanou verzi lidského hlasu. Tento soubor lze přehrát, upravovat, sdílet nebo ukládat na různých médiích a zařízeních.</a:t>
            </a:r>
          </a:p>
          <a:p>
            <a:r>
              <a:rPr lang="cs-CZ" sz="1200" b="0" i="0" kern="1200" smtClean="0">
                <a:solidFill>
                  <a:schemeClr val="tx1"/>
                </a:solidFill>
                <a:effectLst/>
                <a:latin typeface="+mn-lt"/>
                <a:ea typeface="+mn-ea"/>
                <a:cs typeface="+mn-cs"/>
              </a:rPr>
              <a:t>Tímto způsobem se analogový signál lidského hlasu převede do digitální formy, kterou lze snadno zpracovávat v elektronických systémech.</a:t>
            </a:r>
          </a:p>
        </p:txBody>
      </p:sp>
      <p:sp>
        <p:nvSpPr>
          <p:cNvPr id="4" name="Zástupný symbol pro číslo snímku 3"/>
          <p:cNvSpPr>
            <a:spLocks noGrp="1"/>
          </p:cNvSpPr>
          <p:nvPr>
            <p:ph type="sldNum" sz="quarter" idx="10"/>
          </p:nvPr>
        </p:nvSpPr>
        <p:spPr/>
        <p:txBody>
          <a:bodyPr/>
          <a:lstStyle/>
          <a:p>
            <a:fld id="{8EB6FE46-9079-420D-B648-8F8C70206CFD}" type="slidenum">
              <a:rPr lang="cs-CZ" smtClean="0"/>
              <a:t>10</a:t>
            </a:fld>
            <a:endParaRPr lang="cs-CZ"/>
          </a:p>
        </p:txBody>
      </p:sp>
    </p:spTree>
    <p:extLst>
      <p:ext uri="{BB962C8B-B14F-4D97-AF65-F5344CB8AC3E}">
        <p14:creationId xmlns:p14="http://schemas.microsoft.com/office/powerpoint/2010/main" val="13253732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Úvodní snímek">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cs-CZ" smtClean="0"/>
              <a:t>Kliknutím lze upravit styl.</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cs-CZ" smtClean="0"/>
              <a:t>Kliknutím lze upravit styl předlohy.</a:t>
            </a:r>
            <a:endParaRPr lang="en-US" dirty="0"/>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1159858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Nadpis a svislý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Vertical Text Placeholder 2"/>
          <p:cNvSpPr>
            <a:spLocks noGrp="1"/>
          </p:cNvSpPr>
          <p:nvPr>
            <p:ph type="body" orient="vert" idx="1"/>
          </p:nvPr>
        </p:nvSpPr>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27964706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Svislý nadpis a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cs-CZ" smtClean="0"/>
              <a:t>Kliknutím lze upravit styl.</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34443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Content Placeholder 2"/>
          <p:cNvSpPr>
            <a:spLocks noGrp="1"/>
          </p:cNvSpPr>
          <p:nvPr>
            <p:ph idx="1"/>
          </p:nvPr>
        </p:nvSpPr>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4464621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áhlaví část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cs-CZ" smtClean="0"/>
              <a:t>Kliknutím lze upravit styl.</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cs-CZ" smtClean="0"/>
              <a:t>Kliknutím lze upravit styly předlohy textu.</a:t>
            </a:r>
          </a:p>
        </p:txBody>
      </p:sp>
      <p:sp>
        <p:nvSpPr>
          <p:cNvPr id="4" name="Date Placeholder 3"/>
          <p:cNvSpPr>
            <a:spLocks noGrp="1"/>
          </p:cNvSpPr>
          <p:nvPr>
            <p:ph type="dt" sz="half" idx="10"/>
          </p:nvPr>
        </p:nvSpPr>
        <p:spPr/>
        <p:txBody>
          <a:bodyPr/>
          <a:lstStyle/>
          <a:p>
            <a:fld id="{CEEE254C-FBBB-4CDC-B91A-3F1789C8F8E4}" type="datetimeFigureOut">
              <a:rPr lang="cs-CZ" smtClean="0"/>
              <a:t>28.09.2023</a:t>
            </a:fld>
            <a:endParaRPr lang="cs-CZ"/>
          </a:p>
        </p:txBody>
      </p:sp>
      <p:sp>
        <p:nvSpPr>
          <p:cNvPr id="5" name="Footer Placeholder 4"/>
          <p:cNvSpPr>
            <a:spLocks noGrp="1"/>
          </p:cNvSpPr>
          <p:nvPr>
            <p:ph type="ftr" sz="quarter" idx="11"/>
          </p:nvPr>
        </p:nvSpPr>
        <p:spPr/>
        <p:txBody>
          <a:bodyPr/>
          <a:lstStyle/>
          <a:p>
            <a:endParaRPr lang="cs-CZ"/>
          </a:p>
        </p:txBody>
      </p:sp>
      <p:sp>
        <p:nvSpPr>
          <p:cNvPr id="6" name="Slide Number Placeholder 5"/>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29150008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obsah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5" name="Date Placeholder 4"/>
          <p:cNvSpPr>
            <a:spLocks noGrp="1"/>
          </p:cNvSpPr>
          <p:nvPr>
            <p:ph type="dt" sz="half" idx="10"/>
          </p:nvPr>
        </p:nvSpPr>
        <p:spPr/>
        <p:txBody>
          <a:bodyPr/>
          <a:lstStyle/>
          <a:p>
            <a:fld id="{CEEE254C-FBBB-4CDC-B91A-3F1789C8F8E4}" type="datetimeFigureOut">
              <a:rPr lang="cs-CZ" smtClean="0"/>
              <a:t>28.09.2023</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6870661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ovnání">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cs-CZ" smtClean="0"/>
              <a:t>Kliknutím lze upravit styl.</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4" name="Content Placeholder 3"/>
          <p:cNvSpPr>
            <a:spLocks noGrp="1"/>
          </p:cNvSpPr>
          <p:nvPr>
            <p:ph sz="half" idx="2"/>
          </p:nvPr>
        </p:nvSpPr>
        <p:spPr>
          <a:xfrm>
            <a:off x="839788" y="2505075"/>
            <a:ext cx="5157787" cy="3684588"/>
          </a:xfrm>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cs-CZ" smtClean="0"/>
              <a:t>Kliknutím lze upravit styly předlohy textu.</a:t>
            </a:r>
          </a:p>
        </p:txBody>
      </p:sp>
      <p:sp>
        <p:nvSpPr>
          <p:cNvPr id="6" name="Content Placeholder 5"/>
          <p:cNvSpPr>
            <a:spLocks noGrp="1"/>
          </p:cNvSpPr>
          <p:nvPr>
            <p:ph sz="quarter" idx="4"/>
          </p:nvPr>
        </p:nvSpPr>
        <p:spPr>
          <a:xfrm>
            <a:off x="6172200" y="2505075"/>
            <a:ext cx="5183188" cy="3684588"/>
          </a:xfrm>
        </p:spPr>
        <p:txBody>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7" name="Date Placeholder 6"/>
          <p:cNvSpPr>
            <a:spLocks noGrp="1"/>
          </p:cNvSpPr>
          <p:nvPr>
            <p:ph type="dt" sz="half" idx="10"/>
          </p:nvPr>
        </p:nvSpPr>
        <p:spPr/>
        <p:txBody>
          <a:bodyPr/>
          <a:lstStyle/>
          <a:p>
            <a:fld id="{CEEE254C-FBBB-4CDC-B91A-3F1789C8F8E4}" type="datetimeFigureOut">
              <a:rPr lang="cs-CZ" smtClean="0"/>
              <a:t>28.09.2023</a:t>
            </a:fld>
            <a:endParaRPr lang="cs-CZ"/>
          </a:p>
        </p:txBody>
      </p:sp>
      <p:sp>
        <p:nvSpPr>
          <p:cNvPr id="8" name="Footer Placeholder 7"/>
          <p:cNvSpPr>
            <a:spLocks noGrp="1"/>
          </p:cNvSpPr>
          <p:nvPr>
            <p:ph type="ftr" sz="quarter" idx="11"/>
          </p:nvPr>
        </p:nvSpPr>
        <p:spPr/>
        <p:txBody>
          <a:bodyPr/>
          <a:lstStyle/>
          <a:p>
            <a:endParaRPr lang="cs-CZ"/>
          </a:p>
        </p:txBody>
      </p:sp>
      <p:sp>
        <p:nvSpPr>
          <p:cNvPr id="9" name="Slide Number Placeholder 8"/>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41806507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Pouze nadpi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cs-CZ" smtClean="0"/>
              <a:t>Kliknutím lze upravit styl.</a:t>
            </a:r>
            <a:endParaRPr lang="en-US" dirty="0"/>
          </a:p>
        </p:txBody>
      </p:sp>
      <p:sp>
        <p:nvSpPr>
          <p:cNvPr id="3" name="Date Placeholder 2"/>
          <p:cNvSpPr>
            <a:spLocks noGrp="1"/>
          </p:cNvSpPr>
          <p:nvPr>
            <p:ph type="dt" sz="half" idx="10"/>
          </p:nvPr>
        </p:nvSpPr>
        <p:spPr/>
        <p:txBody>
          <a:bodyPr/>
          <a:lstStyle/>
          <a:p>
            <a:fld id="{CEEE254C-FBBB-4CDC-B91A-3F1789C8F8E4}" type="datetimeFigureOut">
              <a:rPr lang="cs-CZ" smtClean="0"/>
              <a:t>28.09.2023</a:t>
            </a:fld>
            <a:endParaRPr lang="cs-CZ"/>
          </a:p>
        </p:txBody>
      </p:sp>
      <p:sp>
        <p:nvSpPr>
          <p:cNvPr id="4" name="Footer Placeholder 3"/>
          <p:cNvSpPr>
            <a:spLocks noGrp="1"/>
          </p:cNvSpPr>
          <p:nvPr>
            <p:ph type="ftr" sz="quarter" idx="11"/>
          </p:nvPr>
        </p:nvSpPr>
        <p:spPr/>
        <p:txBody>
          <a:bodyPr/>
          <a:lstStyle/>
          <a:p>
            <a:endParaRPr lang="cs-CZ"/>
          </a:p>
        </p:txBody>
      </p:sp>
      <p:sp>
        <p:nvSpPr>
          <p:cNvPr id="5" name="Slide Number Placeholder 4"/>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2816639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ázdn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EE254C-FBBB-4CDC-B91A-3F1789C8F8E4}" type="datetimeFigureOut">
              <a:rPr lang="cs-CZ" smtClean="0"/>
              <a:t>28.09.2023</a:t>
            </a:fld>
            <a:endParaRPr lang="cs-CZ"/>
          </a:p>
        </p:txBody>
      </p:sp>
      <p:sp>
        <p:nvSpPr>
          <p:cNvPr id="3" name="Footer Placeholder 2"/>
          <p:cNvSpPr>
            <a:spLocks noGrp="1"/>
          </p:cNvSpPr>
          <p:nvPr>
            <p:ph type="ftr" sz="quarter" idx="11"/>
          </p:nvPr>
        </p:nvSpPr>
        <p:spPr/>
        <p:txBody>
          <a:bodyPr/>
          <a:lstStyle/>
          <a:p>
            <a:endParaRPr lang="cs-CZ"/>
          </a:p>
        </p:txBody>
      </p:sp>
      <p:sp>
        <p:nvSpPr>
          <p:cNvPr id="4" name="Slide Number Placeholder 3"/>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6411390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Obsah s titulk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Kliknutím lze upravit styly předlohy textu.</a:t>
            </a:r>
          </a:p>
        </p:txBody>
      </p:sp>
      <p:sp>
        <p:nvSpPr>
          <p:cNvPr id="5" name="Date Placeholder 4"/>
          <p:cNvSpPr>
            <a:spLocks noGrp="1"/>
          </p:cNvSpPr>
          <p:nvPr>
            <p:ph type="dt" sz="half" idx="10"/>
          </p:nvPr>
        </p:nvSpPr>
        <p:spPr/>
        <p:txBody>
          <a:bodyPr/>
          <a:lstStyle/>
          <a:p>
            <a:fld id="{CEEE254C-FBBB-4CDC-B91A-3F1789C8F8E4}" type="datetimeFigureOut">
              <a:rPr lang="cs-CZ" smtClean="0"/>
              <a:t>28.09.2023</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034502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ázek s titulk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cs-CZ" smtClean="0"/>
              <a:t>Kliknutím lze upravit styl.</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cs-CZ" smtClean="0"/>
              <a:t>Kliknutím na ikonu přidáte obrázek.</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cs-CZ" smtClean="0"/>
              <a:t>Kliknutím lze upravit styly předlohy textu.</a:t>
            </a:r>
          </a:p>
        </p:txBody>
      </p:sp>
      <p:sp>
        <p:nvSpPr>
          <p:cNvPr id="5" name="Date Placeholder 4"/>
          <p:cNvSpPr>
            <a:spLocks noGrp="1"/>
          </p:cNvSpPr>
          <p:nvPr>
            <p:ph type="dt" sz="half" idx="10"/>
          </p:nvPr>
        </p:nvSpPr>
        <p:spPr/>
        <p:txBody>
          <a:bodyPr/>
          <a:lstStyle/>
          <a:p>
            <a:fld id="{CEEE254C-FBBB-4CDC-B91A-3F1789C8F8E4}" type="datetimeFigureOut">
              <a:rPr lang="cs-CZ" smtClean="0"/>
              <a:t>28.09.2023</a:t>
            </a:fld>
            <a:endParaRPr lang="cs-CZ"/>
          </a:p>
        </p:txBody>
      </p:sp>
      <p:sp>
        <p:nvSpPr>
          <p:cNvPr id="6" name="Footer Placeholder 5"/>
          <p:cNvSpPr>
            <a:spLocks noGrp="1"/>
          </p:cNvSpPr>
          <p:nvPr>
            <p:ph type="ftr" sz="quarter" idx="11"/>
          </p:nvPr>
        </p:nvSpPr>
        <p:spPr/>
        <p:txBody>
          <a:bodyPr/>
          <a:lstStyle/>
          <a:p>
            <a:endParaRPr lang="cs-CZ"/>
          </a:p>
        </p:txBody>
      </p:sp>
      <p:sp>
        <p:nvSpPr>
          <p:cNvPr id="7" name="Slide Number Placeholder 6"/>
          <p:cNvSpPr>
            <a:spLocks noGrp="1"/>
          </p:cNvSpPr>
          <p:nvPr>
            <p:ph type="sldNum" sz="quarter" idx="12"/>
          </p:nvPr>
        </p:nvSpPr>
        <p:spPr/>
        <p:txBody>
          <a:bodyPr/>
          <a:lstStyle/>
          <a:p>
            <a:fld id="{55FE3897-174A-4145-AB93-9FD41D358CA6}" type="slidenum">
              <a:rPr lang="cs-CZ" smtClean="0"/>
              <a:t>‹#›</a:t>
            </a:fld>
            <a:endParaRPr lang="cs-CZ"/>
          </a:p>
        </p:txBody>
      </p:sp>
    </p:spTree>
    <p:extLst>
      <p:ext uri="{BB962C8B-B14F-4D97-AF65-F5344CB8AC3E}">
        <p14:creationId xmlns:p14="http://schemas.microsoft.com/office/powerpoint/2010/main" val="39175353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cs-CZ" smtClean="0"/>
              <a:t>Kliknutím lze upravit styl.</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cs-CZ" smtClean="0"/>
              <a:t>Kliknutím lze upravit styly předlohy textu.</a:t>
            </a:r>
          </a:p>
          <a:p>
            <a:pPr lvl="1"/>
            <a:r>
              <a:rPr lang="cs-CZ" smtClean="0"/>
              <a:t>Druhá úroveň</a:t>
            </a:r>
          </a:p>
          <a:p>
            <a:pPr lvl="2"/>
            <a:r>
              <a:rPr lang="cs-CZ" smtClean="0"/>
              <a:t>Třetí úroveň</a:t>
            </a:r>
          </a:p>
          <a:p>
            <a:pPr lvl="3"/>
            <a:r>
              <a:rPr lang="cs-CZ" smtClean="0"/>
              <a:t>Čtvrtá úroveň</a:t>
            </a:r>
          </a:p>
          <a:p>
            <a:pPr lvl="4"/>
            <a:r>
              <a:rPr lang="cs-CZ" smtClean="0"/>
              <a:t>Pátá úroveň</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EE254C-FBBB-4CDC-B91A-3F1789C8F8E4}" type="datetimeFigureOut">
              <a:rPr lang="cs-CZ" smtClean="0"/>
              <a:t>28.09.2023</a:t>
            </a:fld>
            <a:endParaRPr lang="cs-CZ"/>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s-CZ"/>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FE3897-174A-4145-AB93-9FD41D358CA6}" type="slidenum">
              <a:rPr lang="cs-CZ" smtClean="0"/>
              <a:t>‹#›</a:t>
            </a:fld>
            <a:endParaRPr lang="cs-CZ"/>
          </a:p>
        </p:txBody>
      </p:sp>
    </p:spTree>
    <p:extLst>
      <p:ext uri="{BB962C8B-B14F-4D97-AF65-F5344CB8AC3E}">
        <p14:creationId xmlns:p14="http://schemas.microsoft.com/office/powerpoint/2010/main" val="27393520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2.png"/><Relationship Id="rId7" Type="http://schemas.openxmlformats.org/officeDocument/2006/relationships/image" Target="../media/image48.gif"/><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gif"/></Relationships>
</file>

<file path=ppt/slides/_rels/slide13.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image" Target="../media/image50.gif"/><Relationship Id="rId7"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png"/><Relationship Id="rId10" Type="http://schemas.openxmlformats.org/officeDocument/2006/relationships/image" Target="../media/image2.png"/><Relationship Id="rId4" Type="http://schemas.openxmlformats.org/officeDocument/2006/relationships/image" Target="../media/image51.jpeg"/><Relationship Id="rId9" Type="http://schemas.openxmlformats.org/officeDocument/2006/relationships/image" Target="../media/image56.jpeg"/></Relationships>
</file>

<file path=ppt/slides/_rels/slide14.xml.rels><?xml version="1.0" encoding="UTF-8" standalone="yes"?>
<Relationships xmlns="http://schemas.openxmlformats.org/package/2006/relationships"><Relationship Id="rId8" Type="http://schemas.openxmlformats.org/officeDocument/2006/relationships/image" Target="../media/image61.gif"/><Relationship Id="rId3" Type="http://schemas.openxmlformats.org/officeDocument/2006/relationships/image" Target="../media/image57.png"/><Relationship Id="rId7" Type="http://schemas.openxmlformats.org/officeDocument/2006/relationships/image" Target="../media/image60.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2.png"/><Relationship Id="rId4" Type="http://schemas.openxmlformats.org/officeDocument/2006/relationships/image" Target="../media/image58.jp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gif"/></Relationships>
</file>

<file path=ppt/slides/_rels/slide4.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8.jpeg"/><Relationship Id="rId7"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g"/><Relationship Id="rId10" Type="http://schemas.openxmlformats.org/officeDocument/2006/relationships/image" Target="../media/image14.gif"/><Relationship Id="rId4" Type="http://schemas.openxmlformats.org/officeDocument/2006/relationships/image" Target="../media/image2.png"/><Relationship Id="rId9" Type="http://schemas.openxmlformats.org/officeDocument/2006/relationships/image" Target="../media/image13.gif"/></Relationships>
</file>

<file path=ppt/slides/_rels/slide5.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image" Target="../media/image16.jpeg"/><Relationship Id="rId7" Type="http://schemas.openxmlformats.org/officeDocument/2006/relationships/image" Target="../media/image20.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png"/><Relationship Id="rId5" Type="http://schemas.openxmlformats.org/officeDocument/2006/relationships/image" Target="../media/image18.jpeg"/><Relationship Id="rId10" Type="http://schemas.openxmlformats.org/officeDocument/2006/relationships/image" Target="../media/image23.jpeg"/><Relationship Id="rId4" Type="http://schemas.openxmlformats.org/officeDocument/2006/relationships/image" Target="../media/image17.jpeg"/><Relationship Id="rId9" Type="http://schemas.openxmlformats.org/officeDocument/2006/relationships/image" Target="../media/image22.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gif"/><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9.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gif"/><Relationship Id="rId4" Type="http://schemas.openxmlformats.org/officeDocument/2006/relationships/image" Target="../media/image36.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adpis 1"/>
          <p:cNvSpPr>
            <a:spLocks noGrp="1"/>
          </p:cNvSpPr>
          <p:nvPr>
            <p:ph type="ctrTitle"/>
          </p:nvPr>
        </p:nvSpPr>
        <p:spPr>
          <a:xfrm>
            <a:off x="1524000" y="2596939"/>
            <a:ext cx="9144000" cy="2387600"/>
          </a:xfrm>
        </p:spPr>
        <p:txBody>
          <a:bodyPr/>
          <a:lstStyle/>
          <a:p>
            <a:r>
              <a:rPr lang="cs-CZ" cap="all" dirty="0" smtClean="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cap="all" dirty="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3" name="Podnadpis 2"/>
          <p:cNvSpPr>
            <a:spLocks noGrp="1"/>
          </p:cNvSpPr>
          <p:nvPr>
            <p:ph type="subTitle" idx="1"/>
          </p:nvPr>
        </p:nvSpPr>
        <p:spPr>
          <a:xfrm>
            <a:off x="1524000" y="6078877"/>
            <a:ext cx="9144000" cy="549832"/>
          </a:xfrm>
        </p:spPr>
        <p:txBody>
          <a:bodyPr/>
          <a:lstStyle/>
          <a:p>
            <a:r>
              <a:rPr lang="cs-CZ" dirty="0" smtClean="0">
                <a:latin typeface="Open Sans Condensed Light" panose="020B0306030504020204" pitchFamily="34" charset="0"/>
                <a:ea typeface="Open Sans Condensed Light" panose="020B0306030504020204" pitchFamily="34" charset="0"/>
                <a:cs typeface="Open Sans Condensed Light" panose="020B0306030504020204" pitchFamily="34" charset="0"/>
              </a:rPr>
              <a:t>Marek </a:t>
            </a:r>
            <a:r>
              <a:rPr lang="cs-CZ" dirty="0" err="1" smtClean="0">
                <a:latin typeface="Open Sans Condensed Light" panose="020B0306030504020204" pitchFamily="34" charset="0"/>
                <a:ea typeface="Open Sans Condensed Light" panose="020B0306030504020204" pitchFamily="34" charset="0"/>
                <a:cs typeface="Open Sans Condensed Light" panose="020B0306030504020204" pitchFamily="34" charset="0"/>
              </a:rPr>
              <a:t>Lučný</a:t>
            </a:r>
            <a:endParaRPr lang="cs-CZ" dirty="0">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5" name="Obdélník 4"/>
          <p:cNvSpPr/>
          <p:nvPr/>
        </p:nvSpPr>
        <p:spPr>
          <a:xfrm>
            <a:off x="0" y="5338120"/>
            <a:ext cx="2430000" cy="387182"/>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6" name="Obdélník 5"/>
          <p:cNvSpPr/>
          <p:nvPr/>
        </p:nvSpPr>
        <p:spPr>
          <a:xfrm>
            <a:off x="2445450" y="5338121"/>
            <a:ext cx="2430000" cy="387182"/>
          </a:xfrm>
          <a:prstGeom prst="rect">
            <a:avLst/>
          </a:prstGeom>
          <a:solidFill>
            <a:srgbClr val="45C9E1"/>
          </a:solidFill>
          <a:ln>
            <a:solidFill>
              <a:srgbClr val="45C9E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7" name="Obdélník 6"/>
          <p:cNvSpPr/>
          <p:nvPr/>
        </p:nvSpPr>
        <p:spPr>
          <a:xfrm>
            <a:off x="4881473" y="5338119"/>
            <a:ext cx="2430000" cy="387182"/>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Obdélník 7"/>
          <p:cNvSpPr/>
          <p:nvPr/>
        </p:nvSpPr>
        <p:spPr>
          <a:xfrm>
            <a:off x="7318685" y="5338117"/>
            <a:ext cx="2430000" cy="387182"/>
          </a:xfrm>
          <a:prstGeom prst="rect">
            <a:avLst/>
          </a:prstGeom>
          <a:solidFill>
            <a:srgbClr val="B7D868"/>
          </a:solidFill>
          <a:ln>
            <a:solidFill>
              <a:srgbClr val="B7D8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9" name="Obdélník 8"/>
          <p:cNvSpPr/>
          <p:nvPr/>
        </p:nvSpPr>
        <p:spPr>
          <a:xfrm>
            <a:off x="9754700" y="5338121"/>
            <a:ext cx="2430000" cy="387182"/>
          </a:xfrm>
          <a:prstGeom prst="rect">
            <a:avLst/>
          </a:prstGeom>
          <a:solidFill>
            <a:srgbClr val="C6379C"/>
          </a:solidFill>
          <a:ln>
            <a:solidFill>
              <a:srgbClr val="C637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pic>
        <p:nvPicPr>
          <p:cNvPr id="10" name="Zástupný symbol pro obsah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3756" y="502966"/>
            <a:ext cx="2447717" cy="658569"/>
          </a:xfrm>
          <a:prstGeom prst="rect">
            <a:avLst/>
          </a:prstGeom>
        </p:spPr>
      </p:pic>
    </p:spTree>
    <p:extLst>
      <p:ext uri="{BB962C8B-B14F-4D97-AF65-F5344CB8AC3E}">
        <p14:creationId xmlns:p14="http://schemas.microsoft.com/office/powerpoint/2010/main" val="958280767"/>
      </p:ext>
    </p:extLst>
  </p:cSld>
  <p:clrMapOvr>
    <a:masterClrMapping/>
  </p:clrMapOvr>
  <mc:AlternateContent xmlns:mc="http://schemas.openxmlformats.org/markup-compatibility/2006" xmlns:p14="http://schemas.microsoft.com/office/powerpoint/2010/main">
    <mc:Choice Requires="p14">
      <p:transition spd="slow" p14:dur="2000" advTm="9558"/>
    </mc:Choice>
    <mc:Fallback xmlns="">
      <p:transition spd="slow" advTm="9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childTnLst>
                                </p:cTn>
                              </p:par>
                            </p:childTnLst>
                          </p:cTn>
                        </p:par>
                        <p:par>
                          <p:cTn id="8" fill="hold">
                            <p:stCondLst>
                              <p:cond delay="1000"/>
                            </p:stCondLst>
                            <p:childTnLst>
                              <p:par>
                                <p:cTn id="9" presetID="10" presetClass="entr" presetSubtype="0" fill="hold" grpId="1"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par>
                          <p:cTn id="12" fill="hold">
                            <p:stCondLst>
                              <p:cond delay="1500"/>
                            </p:stCondLst>
                            <p:childTnLst>
                              <p:par>
                                <p:cTn id="13" presetID="17"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1000" fill="hold"/>
                                        <p:tgtEl>
                                          <p:spTgt spid="5"/>
                                        </p:tgtEl>
                                        <p:attrNameLst>
                                          <p:attrName>ppt_x</p:attrName>
                                        </p:attrNameLst>
                                      </p:cBhvr>
                                      <p:tavLst>
                                        <p:tav tm="0">
                                          <p:val>
                                            <p:strVal val="#ppt_x-#ppt_w/2"/>
                                          </p:val>
                                        </p:tav>
                                        <p:tav tm="100000">
                                          <p:val>
                                            <p:strVal val="#ppt_x"/>
                                          </p:val>
                                        </p:tav>
                                      </p:tavLst>
                                    </p:anim>
                                    <p:anim calcmode="lin" valueType="num">
                                      <p:cBhvr>
                                        <p:cTn id="16" dur="1000" fill="hold"/>
                                        <p:tgtEl>
                                          <p:spTgt spid="5"/>
                                        </p:tgtEl>
                                        <p:attrNameLst>
                                          <p:attrName>ppt_y</p:attrName>
                                        </p:attrNameLst>
                                      </p:cBhvr>
                                      <p:tavLst>
                                        <p:tav tm="0">
                                          <p:val>
                                            <p:strVal val="#ppt_y"/>
                                          </p:val>
                                        </p:tav>
                                        <p:tav tm="100000">
                                          <p:val>
                                            <p:strVal val="#ppt_y"/>
                                          </p:val>
                                        </p:tav>
                                      </p:tavLst>
                                    </p:anim>
                                    <p:anim calcmode="lin" valueType="num">
                                      <p:cBhvr>
                                        <p:cTn id="17" dur="1000" fill="hold"/>
                                        <p:tgtEl>
                                          <p:spTgt spid="5"/>
                                        </p:tgtEl>
                                        <p:attrNameLst>
                                          <p:attrName>ppt_w</p:attrName>
                                        </p:attrNameLst>
                                      </p:cBhvr>
                                      <p:tavLst>
                                        <p:tav tm="0">
                                          <p:val>
                                            <p:fltVal val="0"/>
                                          </p:val>
                                        </p:tav>
                                        <p:tav tm="100000">
                                          <p:val>
                                            <p:strVal val="#ppt_w"/>
                                          </p:val>
                                        </p:tav>
                                      </p:tavLst>
                                    </p:anim>
                                    <p:anim calcmode="lin" valueType="num">
                                      <p:cBhvr>
                                        <p:cTn id="18" dur="1000" fill="hold"/>
                                        <p:tgtEl>
                                          <p:spTgt spid="5"/>
                                        </p:tgtEl>
                                        <p:attrNameLst>
                                          <p:attrName>ppt_h</p:attrName>
                                        </p:attrNameLst>
                                      </p:cBhvr>
                                      <p:tavLst>
                                        <p:tav tm="0">
                                          <p:val>
                                            <p:strVal val="#ppt_h"/>
                                          </p:val>
                                        </p:tav>
                                        <p:tav tm="100000">
                                          <p:val>
                                            <p:strVal val="#ppt_h"/>
                                          </p:val>
                                        </p:tav>
                                      </p:tavLst>
                                    </p:anim>
                                  </p:childTnLst>
                                </p:cTn>
                              </p:par>
                            </p:childTnLst>
                          </p:cTn>
                        </p:par>
                        <p:par>
                          <p:cTn id="19" fill="hold">
                            <p:stCondLst>
                              <p:cond delay="2500"/>
                            </p:stCondLst>
                            <p:childTnLst>
                              <p:par>
                                <p:cTn id="20" presetID="17" presetClass="entr" presetSubtype="8"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1000" fill="hold"/>
                                        <p:tgtEl>
                                          <p:spTgt spid="6"/>
                                        </p:tgtEl>
                                        <p:attrNameLst>
                                          <p:attrName>ppt_x</p:attrName>
                                        </p:attrNameLst>
                                      </p:cBhvr>
                                      <p:tavLst>
                                        <p:tav tm="0">
                                          <p:val>
                                            <p:strVal val="#ppt_x-#ppt_w/2"/>
                                          </p:val>
                                        </p:tav>
                                        <p:tav tm="100000">
                                          <p:val>
                                            <p:strVal val="#ppt_x"/>
                                          </p:val>
                                        </p:tav>
                                      </p:tavLst>
                                    </p:anim>
                                    <p:anim calcmode="lin" valueType="num">
                                      <p:cBhvr>
                                        <p:cTn id="23" dur="1000" fill="hold"/>
                                        <p:tgtEl>
                                          <p:spTgt spid="6"/>
                                        </p:tgtEl>
                                        <p:attrNameLst>
                                          <p:attrName>ppt_y</p:attrName>
                                        </p:attrNameLst>
                                      </p:cBhvr>
                                      <p:tavLst>
                                        <p:tav tm="0">
                                          <p:val>
                                            <p:strVal val="#ppt_y"/>
                                          </p:val>
                                        </p:tav>
                                        <p:tav tm="100000">
                                          <p:val>
                                            <p:strVal val="#ppt_y"/>
                                          </p:val>
                                        </p:tav>
                                      </p:tavLst>
                                    </p:anim>
                                    <p:anim calcmode="lin" valueType="num">
                                      <p:cBhvr>
                                        <p:cTn id="24" dur="1000" fill="hold"/>
                                        <p:tgtEl>
                                          <p:spTgt spid="6"/>
                                        </p:tgtEl>
                                        <p:attrNameLst>
                                          <p:attrName>ppt_w</p:attrName>
                                        </p:attrNameLst>
                                      </p:cBhvr>
                                      <p:tavLst>
                                        <p:tav tm="0">
                                          <p:val>
                                            <p:fltVal val="0"/>
                                          </p:val>
                                        </p:tav>
                                        <p:tav tm="100000">
                                          <p:val>
                                            <p:strVal val="#ppt_w"/>
                                          </p:val>
                                        </p:tav>
                                      </p:tavLst>
                                    </p:anim>
                                    <p:anim calcmode="lin" valueType="num">
                                      <p:cBhvr>
                                        <p:cTn id="25" dur="1000" fill="hold"/>
                                        <p:tgtEl>
                                          <p:spTgt spid="6"/>
                                        </p:tgtEl>
                                        <p:attrNameLst>
                                          <p:attrName>ppt_h</p:attrName>
                                        </p:attrNameLst>
                                      </p:cBhvr>
                                      <p:tavLst>
                                        <p:tav tm="0">
                                          <p:val>
                                            <p:strVal val="#ppt_h"/>
                                          </p:val>
                                        </p:tav>
                                        <p:tav tm="100000">
                                          <p:val>
                                            <p:strVal val="#ppt_h"/>
                                          </p:val>
                                        </p:tav>
                                      </p:tavLst>
                                    </p:anim>
                                  </p:childTnLst>
                                </p:cTn>
                              </p:par>
                            </p:childTnLst>
                          </p:cTn>
                        </p:par>
                        <p:par>
                          <p:cTn id="26" fill="hold">
                            <p:stCondLst>
                              <p:cond delay="3500"/>
                            </p:stCondLst>
                            <p:childTnLst>
                              <p:par>
                                <p:cTn id="27" presetID="17" presetClass="entr" presetSubtype="8"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1000" fill="hold"/>
                                        <p:tgtEl>
                                          <p:spTgt spid="7"/>
                                        </p:tgtEl>
                                        <p:attrNameLst>
                                          <p:attrName>ppt_x</p:attrName>
                                        </p:attrNameLst>
                                      </p:cBhvr>
                                      <p:tavLst>
                                        <p:tav tm="0">
                                          <p:val>
                                            <p:strVal val="#ppt_x-#ppt_w/2"/>
                                          </p:val>
                                        </p:tav>
                                        <p:tav tm="100000">
                                          <p:val>
                                            <p:strVal val="#ppt_x"/>
                                          </p:val>
                                        </p:tav>
                                      </p:tavLst>
                                    </p:anim>
                                    <p:anim calcmode="lin" valueType="num">
                                      <p:cBhvr>
                                        <p:cTn id="30" dur="1000" fill="hold"/>
                                        <p:tgtEl>
                                          <p:spTgt spid="7"/>
                                        </p:tgtEl>
                                        <p:attrNameLst>
                                          <p:attrName>ppt_y</p:attrName>
                                        </p:attrNameLst>
                                      </p:cBhvr>
                                      <p:tavLst>
                                        <p:tav tm="0">
                                          <p:val>
                                            <p:strVal val="#ppt_y"/>
                                          </p:val>
                                        </p:tav>
                                        <p:tav tm="100000">
                                          <p:val>
                                            <p:strVal val="#ppt_y"/>
                                          </p:val>
                                        </p:tav>
                                      </p:tavLst>
                                    </p:anim>
                                    <p:anim calcmode="lin" valueType="num">
                                      <p:cBhvr>
                                        <p:cTn id="31" dur="1000" fill="hold"/>
                                        <p:tgtEl>
                                          <p:spTgt spid="7"/>
                                        </p:tgtEl>
                                        <p:attrNameLst>
                                          <p:attrName>ppt_w</p:attrName>
                                        </p:attrNameLst>
                                      </p:cBhvr>
                                      <p:tavLst>
                                        <p:tav tm="0">
                                          <p:val>
                                            <p:fltVal val="0"/>
                                          </p:val>
                                        </p:tav>
                                        <p:tav tm="100000">
                                          <p:val>
                                            <p:strVal val="#ppt_w"/>
                                          </p:val>
                                        </p:tav>
                                      </p:tavLst>
                                    </p:anim>
                                    <p:anim calcmode="lin" valueType="num">
                                      <p:cBhvr>
                                        <p:cTn id="32" dur="1000" fill="hold"/>
                                        <p:tgtEl>
                                          <p:spTgt spid="7"/>
                                        </p:tgtEl>
                                        <p:attrNameLst>
                                          <p:attrName>ppt_h</p:attrName>
                                        </p:attrNameLst>
                                      </p:cBhvr>
                                      <p:tavLst>
                                        <p:tav tm="0">
                                          <p:val>
                                            <p:strVal val="#ppt_h"/>
                                          </p:val>
                                        </p:tav>
                                        <p:tav tm="100000">
                                          <p:val>
                                            <p:strVal val="#ppt_h"/>
                                          </p:val>
                                        </p:tav>
                                      </p:tavLst>
                                    </p:anim>
                                  </p:childTnLst>
                                </p:cTn>
                              </p:par>
                            </p:childTnLst>
                          </p:cTn>
                        </p:par>
                        <p:par>
                          <p:cTn id="33" fill="hold">
                            <p:stCondLst>
                              <p:cond delay="4500"/>
                            </p:stCondLst>
                            <p:childTnLst>
                              <p:par>
                                <p:cTn id="34" presetID="17" presetClass="entr" presetSubtype="8"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1000" fill="hold"/>
                                        <p:tgtEl>
                                          <p:spTgt spid="8"/>
                                        </p:tgtEl>
                                        <p:attrNameLst>
                                          <p:attrName>ppt_x</p:attrName>
                                        </p:attrNameLst>
                                      </p:cBhvr>
                                      <p:tavLst>
                                        <p:tav tm="0">
                                          <p:val>
                                            <p:strVal val="#ppt_x-#ppt_w/2"/>
                                          </p:val>
                                        </p:tav>
                                        <p:tav tm="100000">
                                          <p:val>
                                            <p:strVal val="#ppt_x"/>
                                          </p:val>
                                        </p:tav>
                                      </p:tavLst>
                                    </p:anim>
                                    <p:anim calcmode="lin" valueType="num">
                                      <p:cBhvr>
                                        <p:cTn id="37" dur="1000" fill="hold"/>
                                        <p:tgtEl>
                                          <p:spTgt spid="8"/>
                                        </p:tgtEl>
                                        <p:attrNameLst>
                                          <p:attrName>ppt_y</p:attrName>
                                        </p:attrNameLst>
                                      </p:cBhvr>
                                      <p:tavLst>
                                        <p:tav tm="0">
                                          <p:val>
                                            <p:strVal val="#ppt_y"/>
                                          </p:val>
                                        </p:tav>
                                        <p:tav tm="100000">
                                          <p:val>
                                            <p:strVal val="#ppt_y"/>
                                          </p:val>
                                        </p:tav>
                                      </p:tavLst>
                                    </p:anim>
                                    <p:anim calcmode="lin" valueType="num">
                                      <p:cBhvr>
                                        <p:cTn id="38" dur="1000" fill="hold"/>
                                        <p:tgtEl>
                                          <p:spTgt spid="8"/>
                                        </p:tgtEl>
                                        <p:attrNameLst>
                                          <p:attrName>ppt_w</p:attrName>
                                        </p:attrNameLst>
                                      </p:cBhvr>
                                      <p:tavLst>
                                        <p:tav tm="0">
                                          <p:val>
                                            <p:fltVal val="0"/>
                                          </p:val>
                                        </p:tav>
                                        <p:tav tm="100000">
                                          <p:val>
                                            <p:strVal val="#ppt_w"/>
                                          </p:val>
                                        </p:tav>
                                      </p:tavLst>
                                    </p:anim>
                                    <p:anim calcmode="lin" valueType="num">
                                      <p:cBhvr>
                                        <p:cTn id="39" dur="1000" fill="hold"/>
                                        <p:tgtEl>
                                          <p:spTgt spid="8"/>
                                        </p:tgtEl>
                                        <p:attrNameLst>
                                          <p:attrName>ppt_h</p:attrName>
                                        </p:attrNameLst>
                                      </p:cBhvr>
                                      <p:tavLst>
                                        <p:tav tm="0">
                                          <p:val>
                                            <p:strVal val="#ppt_h"/>
                                          </p:val>
                                        </p:tav>
                                        <p:tav tm="100000">
                                          <p:val>
                                            <p:strVal val="#ppt_h"/>
                                          </p:val>
                                        </p:tav>
                                      </p:tavLst>
                                    </p:anim>
                                  </p:childTnLst>
                                </p:cTn>
                              </p:par>
                            </p:childTnLst>
                          </p:cTn>
                        </p:par>
                        <p:par>
                          <p:cTn id="40" fill="hold">
                            <p:stCondLst>
                              <p:cond delay="5500"/>
                            </p:stCondLst>
                            <p:childTnLst>
                              <p:par>
                                <p:cTn id="41" presetID="17" presetClass="entr" presetSubtype="8" fill="hold" grpId="0" nodeType="afterEffect">
                                  <p:stCondLst>
                                    <p:cond delay="0"/>
                                  </p:stCondLst>
                                  <p:childTnLst>
                                    <p:set>
                                      <p:cBhvr>
                                        <p:cTn id="42" dur="1" fill="hold">
                                          <p:stCondLst>
                                            <p:cond delay="0"/>
                                          </p:stCondLst>
                                        </p:cTn>
                                        <p:tgtEl>
                                          <p:spTgt spid="9"/>
                                        </p:tgtEl>
                                        <p:attrNameLst>
                                          <p:attrName>style.visibility</p:attrName>
                                        </p:attrNameLst>
                                      </p:cBhvr>
                                      <p:to>
                                        <p:strVal val="visible"/>
                                      </p:to>
                                    </p:set>
                                    <p:anim calcmode="lin" valueType="num">
                                      <p:cBhvr>
                                        <p:cTn id="43" dur="1000" fill="hold"/>
                                        <p:tgtEl>
                                          <p:spTgt spid="9"/>
                                        </p:tgtEl>
                                        <p:attrNameLst>
                                          <p:attrName>ppt_x</p:attrName>
                                        </p:attrNameLst>
                                      </p:cBhvr>
                                      <p:tavLst>
                                        <p:tav tm="0">
                                          <p:val>
                                            <p:strVal val="#ppt_x-#ppt_w/2"/>
                                          </p:val>
                                        </p:tav>
                                        <p:tav tm="100000">
                                          <p:val>
                                            <p:strVal val="#ppt_x"/>
                                          </p:val>
                                        </p:tav>
                                      </p:tavLst>
                                    </p:anim>
                                    <p:anim calcmode="lin" valueType="num">
                                      <p:cBhvr>
                                        <p:cTn id="44" dur="1000" fill="hold"/>
                                        <p:tgtEl>
                                          <p:spTgt spid="9"/>
                                        </p:tgtEl>
                                        <p:attrNameLst>
                                          <p:attrName>ppt_y</p:attrName>
                                        </p:attrNameLst>
                                      </p:cBhvr>
                                      <p:tavLst>
                                        <p:tav tm="0">
                                          <p:val>
                                            <p:strVal val="#ppt_y"/>
                                          </p:val>
                                        </p:tav>
                                        <p:tav tm="100000">
                                          <p:val>
                                            <p:strVal val="#ppt_y"/>
                                          </p:val>
                                        </p:tav>
                                      </p:tavLst>
                                    </p:anim>
                                    <p:anim calcmode="lin" valueType="num">
                                      <p:cBhvr>
                                        <p:cTn id="45" dur="1000" fill="hold"/>
                                        <p:tgtEl>
                                          <p:spTgt spid="9"/>
                                        </p:tgtEl>
                                        <p:attrNameLst>
                                          <p:attrName>ppt_w</p:attrName>
                                        </p:attrNameLst>
                                      </p:cBhvr>
                                      <p:tavLst>
                                        <p:tav tm="0">
                                          <p:val>
                                            <p:fltVal val="0"/>
                                          </p:val>
                                        </p:tav>
                                        <p:tav tm="100000">
                                          <p:val>
                                            <p:strVal val="#ppt_w"/>
                                          </p:val>
                                        </p:tav>
                                      </p:tavLst>
                                    </p:anim>
                                    <p:anim calcmode="lin" valueType="num">
                                      <p:cBhvr>
                                        <p:cTn id="46" dur="1000" fill="hold"/>
                                        <p:tgtEl>
                                          <p:spTgt spid="9"/>
                                        </p:tgtEl>
                                        <p:attrNameLst>
                                          <p:attrName>ppt_h</p:attrName>
                                        </p:attrNameLst>
                                      </p:cBhvr>
                                      <p:tavLst>
                                        <p:tav tm="0">
                                          <p:val>
                                            <p:strVal val="#ppt_h"/>
                                          </p:val>
                                        </p:tav>
                                        <p:tav tm="100000">
                                          <p:val>
                                            <p:strVal val="#ppt_h"/>
                                          </p:val>
                                        </p:tav>
                                      </p:tavLst>
                                    </p:anim>
                                  </p:childTnLst>
                                </p:cTn>
                              </p:par>
                            </p:childTnLst>
                          </p:cTn>
                        </p:par>
                        <p:par>
                          <p:cTn id="47" fill="hold">
                            <p:stCondLst>
                              <p:cond delay="6500"/>
                            </p:stCondLst>
                            <p:childTnLst>
                              <p:par>
                                <p:cTn id="48" presetID="10" presetClass="entr" presetSubtype="0" fill="hold" grpId="0" nodeType="afterEffect">
                                  <p:stCondLst>
                                    <p:cond delay="0"/>
                                  </p:stCondLst>
                                  <p:childTnLst>
                                    <p:set>
                                      <p:cBhvr>
                                        <p:cTn id="49" dur="1" fill="hold">
                                          <p:stCondLst>
                                            <p:cond delay="0"/>
                                          </p:stCondLst>
                                        </p:cTn>
                                        <p:tgtEl>
                                          <p:spTgt spid="3">
                                            <p:txEl>
                                              <p:pRg st="0" end="0"/>
                                            </p:txEl>
                                          </p:spTgt>
                                        </p:tgtEl>
                                        <p:attrNameLst>
                                          <p:attrName>style.visibility</p:attrName>
                                        </p:attrNameLst>
                                      </p:cBhvr>
                                      <p:to>
                                        <p:strVal val="visible"/>
                                      </p:to>
                                    </p:set>
                                    <p:animEffect transition="in" filter="fade">
                                      <p:cBhvr>
                                        <p:cTn id="50" dur="1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3" grpId="0" build="p"/>
      <p:bldP spid="5" grpId="0" animBg="1"/>
      <p:bldP spid="6" grpId="0" animBg="1"/>
      <p:bldP spid="7" grpId="0" animBg="1"/>
      <p:bldP spid="8" grpId="0" animBg="1"/>
      <p:bldP spid="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délník 3"/>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Digitalizace zvuku</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sz="1400" cap="all"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10" name="Obrázek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8324" y="1491049"/>
            <a:ext cx="11615351" cy="5470830"/>
          </a:xfrm>
          <a:prstGeom prst="rect">
            <a:avLst/>
          </a:prstGeom>
        </p:spPr>
      </p:pic>
      <p:pic>
        <p:nvPicPr>
          <p:cNvPr id="16" name="Obrázek 15"/>
          <p:cNvPicPr>
            <a:picLocks noChangeAspect="1"/>
          </p:cNvPicPr>
          <p:nvPr/>
        </p:nvPicPr>
        <p:blipFill rotWithShape="1">
          <a:blip r:embed="rId5">
            <a:extLst>
              <a:ext uri="{28A0092B-C50C-407E-A947-70E740481C1C}">
                <a14:useLocalDpi xmlns:a14="http://schemas.microsoft.com/office/drawing/2010/main" val="0"/>
              </a:ext>
            </a:extLst>
          </a:blip>
          <a:srcRect b="6726"/>
          <a:stretch/>
        </p:blipFill>
        <p:spPr>
          <a:xfrm flipH="1">
            <a:off x="0" y="1521076"/>
            <a:ext cx="3476368" cy="2144761"/>
          </a:xfrm>
          <a:prstGeom prst="rect">
            <a:avLst/>
          </a:prstGeom>
          <a:ln>
            <a:noFill/>
          </a:ln>
          <a:effectLst>
            <a:outerShdw blurRad="292100" dist="139700" dir="2700000" algn="tl" rotWithShape="0">
              <a:srgbClr val="333333">
                <a:alpha val="65000"/>
              </a:srgbClr>
            </a:outerShdw>
          </a:effectLst>
        </p:spPr>
      </p:pic>
      <p:pic>
        <p:nvPicPr>
          <p:cNvPr id="12" name="Obrázek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flipH="1">
            <a:off x="9308897" y="1527890"/>
            <a:ext cx="2877954" cy="21447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22510383"/>
      </p:ext>
    </p:extLst>
  </p:cSld>
  <p:clrMapOvr>
    <a:masterClrMapping/>
  </p:clrMapOvr>
  <mc:AlternateContent xmlns:mc="http://schemas.openxmlformats.org/markup-compatibility/2006" xmlns:p14="http://schemas.microsoft.com/office/powerpoint/2010/main">
    <mc:Choice Requires="p14">
      <p:transition spd="slow" p14:dur="3400" advTm="21007">
        <p14:reveal/>
      </p:transition>
    </mc:Choice>
    <mc:Fallback xmlns="">
      <p:transition spd="slow" advTm="21007">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Fundamentals of Data Representation: Analogue and digital - Wikibooks, open  books for an open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331" y="1498841"/>
            <a:ext cx="10989425" cy="3791353"/>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What Is The Difference Between A Digital And Analog Sign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9294" y="5407587"/>
            <a:ext cx="4162928" cy="1440471"/>
          </a:xfrm>
          <a:prstGeom prst="rect">
            <a:avLst/>
          </a:prstGeom>
          <a:noFill/>
          <a:extLst>
            <a:ext uri="{909E8E84-426E-40DD-AFC4-6F175D3DCCD1}">
              <a14:hiddenFill xmlns:a14="http://schemas.microsoft.com/office/drawing/2010/main">
                <a:solidFill>
                  <a:srgbClr val="FFFFFF"/>
                </a:solidFill>
              </a14:hiddenFill>
            </a:ext>
          </a:extLst>
        </p:spPr>
      </p:pic>
      <p:sp>
        <p:nvSpPr>
          <p:cNvPr id="7" name="Obdélník 6"/>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Nadpis 1"/>
          <p:cNvSpPr>
            <a:spLocks noGrp="1"/>
          </p:cNvSpPr>
          <p:nvPr>
            <p:ph type="title"/>
          </p:nvPr>
        </p:nvSpPr>
        <p:spPr>
          <a:xfrm>
            <a:off x="838200" y="365125"/>
            <a:ext cx="10515600" cy="1325563"/>
          </a:xfrm>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Digitalizace zvuku</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9" name="Zástupný symbol pro obsah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10" name="TextovéPole 9"/>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sz="1400" cap="all"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8170236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délník 6"/>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Nadpis 1"/>
          <p:cNvSpPr>
            <a:spLocks noGrp="1"/>
          </p:cNvSpPr>
          <p:nvPr>
            <p:ph type="title"/>
          </p:nvPr>
        </p:nvSpPr>
        <p:spPr>
          <a:xfrm>
            <a:off x="838200" y="365125"/>
            <a:ext cx="10515600" cy="1325563"/>
          </a:xfrm>
        </p:spPr>
        <p:txBody>
          <a:bodyPr/>
          <a:lstStyle/>
          <a:p>
            <a:r>
              <a:rPr lang="cs-CZ" cap="all"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Záznam na optické disky</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9" name="Zástupný symbol pro obsah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10" name="TextovéPole 9"/>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sz="1400" cap="all"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1034" name="Picture 10" descr="Canon : Canon Technology | Canon Science Lab | CDs and DVDs"/>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939725" y="1491049"/>
            <a:ext cx="4252275" cy="53669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mpact Disc Digital Audio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7081" y="5641099"/>
            <a:ext cx="1034129" cy="63469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PPT - CD-ROM PowerPoint Presentation, free download - ID:3198159"/>
          <p:cNvPicPr>
            <a:picLocks noChangeAspect="1" noChangeArrowheads="1"/>
          </p:cNvPicPr>
          <p:nvPr/>
        </p:nvPicPr>
        <p:blipFill rotWithShape="1">
          <a:blip r:embed="rId6">
            <a:extLst>
              <a:ext uri="{28A0092B-C50C-407E-A947-70E740481C1C}">
                <a14:useLocalDpi xmlns:a14="http://schemas.microsoft.com/office/drawing/2010/main" val="0"/>
              </a:ext>
            </a:extLst>
          </a:blip>
          <a:srcRect l="22335" t="17191" r="13833" b="5787"/>
          <a:stretch/>
        </p:blipFill>
        <p:spPr bwMode="auto">
          <a:xfrm>
            <a:off x="0" y="2039016"/>
            <a:ext cx="5325033" cy="481898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Further physics - The working principle of CD-ROM"/>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6718" y="3792071"/>
            <a:ext cx="2613007" cy="3065929"/>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Compact Disk or CD - Digital Scrapbooking Stor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70710" y="1601460"/>
            <a:ext cx="2667330" cy="20659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94618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Color depth | Article about color depth by The Free Dictiona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5256" y="1493365"/>
            <a:ext cx="2616743" cy="536463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Digital Image Characteristics"/>
          <p:cNvPicPr>
            <a:picLocks noChangeAspect="1" noChangeArrowheads="1"/>
          </p:cNvPicPr>
          <p:nvPr/>
        </p:nvPicPr>
        <p:blipFill rotWithShape="1">
          <a:blip r:embed="rId4">
            <a:extLst>
              <a:ext uri="{28A0092B-C50C-407E-A947-70E740481C1C}">
                <a14:useLocalDpi xmlns:a14="http://schemas.microsoft.com/office/drawing/2010/main" val="0"/>
              </a:ext>
            </a:extLst>
          </a:blip>
          <a:srcRect l="4405" t="12140" r="5888" b="6742"/>
          <a:stretch/>
        </p:blipFill>
        <p:spPr bwMode="auto">
          <a:xfrm>
            <a:off x="5719185" y="4364216"/>
            <a:ext cx="3761699" cy="2443047"/>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Concept of Pixel - Javatpoi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2836" y="4461339"/>
            <a:ext cx="2478081" cy="224074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What is RAW data? | SILKYPIX"/>
          <p:cNvPicPr>
            <a:picLocks noChangeAspect="1" noChangeArrowheads="1"/>
          </p:cNvPicPr>
          <p:nvPr/>
        </p:nvPicPr>
        <p:blipFill rotWithShape="1">
          <a:blip r:embed="rId6">
            <a:extLst>
              <a:ext uri="{28A0092B-C50C-407E-A947-70E740481C1C}">
                <a14:useLocalDpi xmlns:a14="http://schemas.microsoft.com/office/drawing/2010/main" val="0"/>
              </a:ext>
            </a:extLst>
          </a:blip>
          <a:srcRect l="5105" t="7746" r="5458" b="9155"/>
          <a:stretch/>
        </p:blipFill>
        <p:spPr bwMode="auto">
          <a:xfrm>
            <a:off x="3172676" y="1433632"/>
            <a:ext cx="6308208" cy="2930585"/>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The Pros and Cons of Film vs Digital Photography For Beginners | B&amp;amp;H Explor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790" y="3226799"/>
            <a:ext cx="3144252" cy="1768642"/>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Side-By-Side Comparisons of Digital Vs. Analog Film"/>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 y="4998945"/>
            <a:ext cx="3138462" cy="1859055"/>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Which is better? Film vs Digital for Street Photography"/>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500300"/>
            <a:ext cx="3104248" cy="1692786"/>
          </a:xfrm>
          <a:prstGeom prst="rect">
            <a:avLst/>
          </a:prstGeom>
          <a:noFill/>
          <a:extLst>
            <a:ext uri="{909E8E84-426E-40DD-AFC4-6F175D3DCCD1}">
              <a14:hiddenFill xmlns:a14="http://schemas.microsoft.com/office/drawing/2010/main">
                <a:solidFill>
                  <a:srgbClr val="FFFFFF"/>
                </a:solidFill>
              </a14:hiddenFill>
            </a:ext>
          </a:extLst>
        </p:spPr>
      </p:pic>
      <p:sp>
        <p:nvSpPr>
          <p:cNvPr id="11" name="Obdélník 10"/>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2" name="Nadpis 1"/>
          <p:cNvSpPr>
            <a:spLocks noGrp="1"/>
          </p:cNvSpPr>
          <p:nvPr>
            <p:ph type="title"/>
          </p:nvPr>
        </p:nvSpPr>
        <p:spPr>
          <a:xfrm>
            <a:off x="838200" y="365125"/>
            <a:ext cx="10515600" cy="1325563"/>
          </a:xfrm>
        </p:spPr>
        <p:txBody>
          <a:bodyPr/>
          <a:lstStyle/>
          <a:p>
            <a:r>
              <a:rPr lang="cs-CZ" cap="all"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DIGITALIZACE </a:t>
            </a:r>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obrazu</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13" name="Zástupný symbol pro obsah 5"/>
          <p:cNvPicPr>
            <a:picLocks noGrp="1" noChangeAspect="1"/>
          </p:cNvPicPr>
          <p:nvPr>
            <p:ph idx="1"/>
          </p:nvPr>
        </p:nvPicPr>
        <p:blipFill>
          <a:blip r:embed="rId10"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14" name="TextovéPole 13"/>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sz="1400" cap="all"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5888634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Obrázek 13"/>
          <p:cNvPicPr>
            <a:picLocks noChangeAspect="1"/>
          </p:cNvPicPr>
          <p:nvPr/>
        </p:nvPicPr>
        <p:blipFill rotWithShape="1">
          <a:blip r:embed="rId3">
            <a:extLst>
              <a:ext uri="{28A0092B-C50C-407E-A947-70E740481C1C}">
                <a14:useLocalDpi xmlns:a14="http://schemas.microsoft.com/office/drawing/2010/main" val="0"/>
              </a:ext>
            </a:extLst>
          </a:blip>
          <a:srcRect l="50837" b="18937"/>
          <a:stretch/>
        </p:blipFill>
        <p:spPr>
          <a:xfrm>
            <a:off x="1307127" y="4574577"/>
            <a:ext cx="2903323" cy="2316377"/>
          </a:xfrm>
          <a:prstGeom prst="rect">
            <a:avLst/>
          </a:prstGeom>
          <a:ln>
            <a:noFill/>
          </a:ln>
          <a:effectLst>
            <a:softEdge rad="112500"/>
          </a:effectLst>
        </p:spPr>
      </p:pic>
      <p:pic>
        <p:nvPicPr>
          <p:cNvPr id="11" name="Obrázek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4" y="1530298"/>
            <a:ext cx="3934780" cy="29510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Obdélník 3"/>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Skenování obrazu</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sz="1400" cap="all"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3" name="Obrázek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2104" y="1511415"/>
            <a:ext cx="4389896" cy="5357950"/>
          </a:xfrm>
          <a:prstGeom prst="rect">
            <a:avLst/>
          </a:prstGeom>
        </p:spPr>
      </p:pic>
      <p:pic>
        <p:nvPicPr>
          <p:cNvPr id="5" name="Obrázek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77309" y="1507523"/>
            <a:ext cx="3404849" cy="5350477"/>
          </a:xfrm>
          <a:prstGeom prst="rect">
            <a:avLst/>
          </a:prstGeom>
        </p:spPr>
      </p:pic>
      <p:pic>
        <p:nvPicPr>
          <p:cNvPr id="10" name="Obrázek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5316790"/>
            <a:ext cx="2857500" cy="1552575"/>
          </a:xfrm>
          <a:prstGeom prst="rect">
            <a:avLst/>
          </a:prstGeom>
        </p:spPr>
      </p:pic>
    </p:spTree>
    <p:extLst>
      <p:ext uri="{BB962C8B-B14F-4D97-AF65-F5344CB8AC3E}">
        <p14:creationId xmlns:p14="http://schemas.microsoft.com/office/powerpoint/2010/main" val="729265709"/>
      </p:ext>
    </p:extLst>
  </p:cSld>
  <p:clrMapOvr>
    <a:masterClrMapping/>
  </p:clrMapOvr>
  <mc:AlternateContent xmlns:mc="http://schemas.openxmlformats.org/markup-compatibility/2006" xmlns:p14="http://schemas.microsoft.com/office/powerpoint/2010/main">
    <mc:Choice Requires="p14">
      <p:transition spd="slow" p14:dur="3400" advTm="21040">
        <p14:reveal/>
      </p:transition>
    </mc:Choice>
    <mc:Fallback xmlns="">
      <p:transition spd="slow" advTm="2104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délník 3"/>
          <p:cNvSpPr/>
          <p:nvPr/>
        </p:nvSpPr>
        <p:spPr>
          <a:xfrm>
            <a:off x="0" y="475536"/>
            <a:ext cx="12192000" cy="1015513"/>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Data a Informace</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Základy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9" name="TextovéPole 8"/>
          <p:cNvSpPr txBox="1"/>
          <p:nvPr/>
        </p:nvSpPr>
        <p:spPr>
          <a:xfrm>
            <a:off x="838201" y="1690688"/>
            <a:ext cx="5136292" cy="1754326"/>
          </a:xfrm>
          <a:prstGeom prst="rect">
            <a:avLst/>
          </a:prstGeom>
          <a:noFill/>
        </p:spPr>
        <p:txBody>
          <a:bodyPr wrap="square" rtlCol="0">
            <a:spAutoFit/>
          </a:bodyPr>
          <a:lstStyle/>
          <a:p>
            <a:r>
              <a:rPr lang="cs-CZ" sz="3600" b="1" dirty="0" smtClean="0">
                <a:solidFill>
                  <a:srgbClr val="45C9E1"/>
                </a:solidFill>
                <a:latin typeface="Open Sans Condensed" panose="020B0806030504020204" pitchFamily="34" charset="0"/>
                <a:ea typeface="Open Sans Condensed" panose="020B0806030504020204" pitchFamily="34" charset="0"/>
                <a:cs typeface="Open Sans Condensed" panose="020B0806030504020204" pitchFamily="34" charset="0"/>
              </a:rPr>
              <a:t>DATA</a:t>
            </a:r>
          </a:p>
          <a:p>
            <a:r>
              <a:rPr lang="cs-CZ" sz="2400" b="1" dirty="0" smtClean="0">
                <a:solidFill>
                  <a:srgbClr val="45C9E1"/>
                </a:solidFill>
                <a:latin typeface="Open Sans Condensed" panose="020B0806030504020204" pitchFamily="34" charset="0"/>
                <a:ea typeface="Open Sans Condensed" panose="020B0806030504020204" pitchFamily="34" charset="0"/>
                <a:cs typeface="Open Sans Condensed" panose="020B0806030504020204" pitchFamily="34" charset="0"/>
              </a:rPr>
              <a:t>Fakta </a:t>
            </a:r>
            <a:r>
              <a:rPr lang="cs-CZ" sz="2400" b="1" dirty="0">
                <a:solidFill>
                  <a:srgbClr val="45C9E1"/>
                </a:solidFill>
                <a:latin typeface="Open Sans Condensed" panose="020B0806030504020204" pitchFamily="34" charset="0"/>
                <a:ea typeface="Open Sans Condensed" panose="020B0806030504020204" pitchFamily="34" charset="0"/>
                <a:cs typeface="Open Sans Condensed" panose="020B0806030504020204" pitchFamily="34" charset="0"/>
              </a:rPr>
              <a:t>získaná z </a:t>
            </a:r>
            <a:r>
              <a:rPr lang="cs-CZ" sz="2400" b="1" dirty="0" smtClean="0">
                <a:solidFill>
                  <a:srgbClr val="45C9E1"/>
                </a:solidFill>
                <a:latin typeface="Open Sans Condensed" panose="020B0806030504020204" pitchFamily="34" charset="0"/>
                <a:ea typeface="Open Sans Condensed" panose="020B0806030504020204" pitchFamily="34" charset="0"/>
                <a:cs typeface="Open Sans Condensed" panose="020B0806030504020204" pitchFamily="34" charset="0"/>
              </a:rPr>
              <a:t>reality</a:t>
            </a:r>
          </a:p>
          <a:p>
            <a:r>
              <a:rPr lang="cs-CZ" sz="2400" b="1" dirty="0" smtClean="0">
                <a:solidFill>
                  <a:schemeClr val="tx1">
                    <a:lumMod val="65000"/>
                    <a:lumOff val="3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fyzikální měření, archivované texty, fotografie, audiovizuální záznamy…</a:t>
            </a:r>
            <a:endParaRPr lang="cs-CZ" sz="2400" b="1" dirty="0">
              <a:solidFill>
                <a:schemeClr val="tx1">
                  <a:lumMod val="65000"/>
                  <a:lumOff val="3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0" name="TextovéPole 9"/>
          <p:cNvSpPr txBox="1"/>
          <p:nvPr/>
        </p:nvSpPr>
        <p:spPr>
          <a:xfrm>
            <a:off x="5974492" y="1690688"/>
            <a:ext cx="5136292" cy="2123658"/>
          </a:xfrm>
          <a:prstGeom prst="rect">
            <a:avLst/>
          </a:prstGeom>
          <a:noFill/>
        </p:spPr>
        <p:txBody>
          <a:bodyPr wrap="square" rtlCol="0">
            <a:spAutoFit/>
          </a:bodyPr>
          <a:lstStyle/>
          <a:p>
            <a:r>
              <a:rPr lang="cs-CZ" sz="3600" b="1" dirty="0" smtClean="0">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INFORMACE</a:t>
            </a:r>
          </a:p>
          <a:p>
            <a:r>
              <a:rPr lang="cs-CZ" sz="2400" b="1" dirty="0" smtClean="0">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Smysluplně </a:t>
            </a:r>
            <a:r>
              <a:rPr lang="cs-CZ" sz="2400" b="1" dirty="0">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uspořádaná </a:t>
            </a:r>
            <a:r>
              <a:rPr lang="cs-CZ" sz="2400" b="1" dirty="0" smtClean="0">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data</a:t>
            </a:r>
          </a:p>
          <a:p>
            <a:r>
              <a:rPr lang="cs-CZ" sz="2400" b="1" dirty="0" smtClean="0">
                <a:solidFill>
                  <a:schemeClr val="tx1">
                    <a:lumMod val="65000"/>
                    <a:lumOff val="3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mají nehmotnou povahu, </a:t>
            </a:r>
          </a:p>
          <a:p>
            <a:r>
              <a:rPr lang="cs-CZ" sz="2400" b="1" dirty="0" smtClean="0">
                <a:solidFill>
                  <a:schemeClr val="tx1">
                    <a:lumMod val="65000"/>
                    <a:lumOff val="3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tvoří naše poznatky o světě a pomáhají nám při rozhodování jak jednat</a:t>
            </a:r>
            <a:endParaRPr lang="cs-CZ" sz="2400" b="1" dirty="0">
              <a:solidFill>
                <a:schemeClr val="tx1">
                  <a:lumMod val="65000"/>
                  <a:lumOff val="35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3" name="Obrázek 2"/>
          <p:cNvPicPr>
            <a:picLocks noChangeAspect="1"/>
          </p:cNvPicPr>
          <p:nvPr/>
        </p:nvPicPr>
        <p:blipFill>
          <a:blip r:embed="rId4"/>
          <a:stretch>
            <a:fillRect/>
          </a:stretch>
        </p:blipFill>
        <p:spPr>
          <a:xfrm>
            <a:off x="6083548" y="3814346"/>
            <a:ext cx="4573759" cy="290319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Výsledek obrázku pro da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360" y="3814346"/>
            <a:ext cx="5112711" cy="29065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63191358"/>
      </p:ext>
    </p:extLst>
  </p:cSld>
  <p:clrMapOvr>
    <a:masterClrMapping/>
  </p:clrMapOvr>
  <mc:AlternateContent xmlns:mc="http://schemas.openxmlformats.org/markup-compatibility/2006" xmlns:p14="http://schemas.microsoft.com/office/powerpoint/2010/main">
    <mc:Choice Requires="p14">
      <p:transition spd="slow" p14:dur="3400" advTm="21167">
        <p14:reveal/>
      </p:transition>
    </mc:Choice>
    <mc:Fallback xmlns="">
      <p:transition spd="slow" advTm="21167">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What is a Sensor? Different Types of Sensors with Applications -  #Applications #elect… | Electronics mini projects, Electronic engineering,  Electronics projects di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91049"/>
            <a:ext cx="6189255" cy="5366950"/>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Bourns - Automotive Sens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4883" y="1557174"/>
            <a:ext cx="4607259" cy="2924216"/>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descr="Built-in sensors in a typical present-day smartphone. | Download Scientific  Diagra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6737" y="4390378"/>
            <a:ext cx="5815263" cy="2339788"/>
          </a:xfrm>
          <a:prstGeom prst="rect">
            <a:avLst/>
          </a:prstGeom>
          <a:noFill/>
          <a:extLst>
            <a:ext uri="{909E8E84-426E-40DD-AFC4-6F175D3DCCD1}">
              <a14:hiddenFill xmlns:a14="http://schemas.microsoft.com/office/drawing/2010/main">
                <a:solidFill>
                  <a:srgbClr val="FFFFFF"/>
                </a:solidFill>
              </a14:hiddenFill>
            </a:ext>
          </a:extLst>
        </p:spPr>
      </p:pic>
      <p:sp>
        <p:nvSpPr>
          <p:cNvPr id="7" name="Obdélník 6"/>
          <p:cNvSpPr/>
          <p:nvPr/>
        </p:nvSpPr>
        <p:spPr>
          <a:xfrm>
            <a:off x="0" y="475536"/>
            <a:ext cx="12192000" cy="1015513"/>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8" name="Nadpis 1"/>
          <p:cNvSpPr>
            <a:spLocks noGrp="1"/>
          </p:cNvSpPr>
          <p:nvPr>
            <p:ph type="title"/>
          </p:nvPr>
        </p:nvSpPr>
        <p:spPr>
          <a:xfrm>
            <a:off x="838200" y="365125"/>
            <a:ext cx="10515600" cy="1325563"/>
          </a:xfrm>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Data a Informace</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9" name="Zástupný symbol pro obsah 5"/>
          <p:cNvPicPr>
            <a:picLocks noGrp="1" noChangeAspect="1"/>
          </p:cNvPicPr>
          <p:nvPr>
            <p:ph idx="1"/>
          </p:nvPr>
        </p:nvPicPr>
        <p:blipFill>
          <a:blip r:embed="rId6"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10" name="TextovéPole 9"/>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Základy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Tree>
    <p:extLst>
      <p:ext uri="{BB962C8B-B14F-4D97-AF65-F5344CB8AC3E}">
        <p14:creationId xmlns:p14="http://schemas.microsoft.com/office/powerpoint/2010/main" val="3053338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Výsledek obrázku pro semaf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9006" y="1733936"/>
            <a:ext cx="1945078" cy="2648465"/>
          </a:xfrm>
          <a:prstGeom prst="rect">
            <a:avLst/>
          </a:prstGeom>
          <a:noFill/>
          <a:extLst>
            <a:ext uri="{909E8E84-426E-40DD-AFC4-6F175D3DCCD1}">
              <a14:hiddenFill xmlns:a14="http://schemas.microsoft.com/office/drawing/2010/main">
                <a:solidFill>
                  <a:srgbClr val="FFFFFF"/>
                </a:solidFill>
              </a14:hiddenFill>
            </a:ext>
          </a:extLst>
        </p:spPr>
      </p:pic>
      <p:sp>
        <p:nvSpPr>
          <p:cNvPr id="4" name="Obdélník 3"/>
          <p:cNvSpPr/>
          <p:nvPr/>
        </p:nvSpPr>
        <p:spPr>
          <a:xfrm>
            <a:off x="0" y="475536"/>
            <a:ext cx="12192000" cy="1015513"/>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Signál</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Základy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
        <p:nvSpPr>
          <p:cNvPr id="8" name="TextovéPole 7"/>
          <p:cNvSpPr txBox="1"/>
          <p:nvPr/>
        </p:nvSpPr>
        <p:spPr>
          <a:xfrm>
            <a:off x="838200" y="1690688"/>
            <a:ext cx="4903573" cy="954107"/>
          </a:xfrm>
          <a:prstGeom prst="rect">
            <a:avLst/>
          </a:prstGeom>
          <a:noFill/>
        </p:spPr>
        <p:txBody>
          <a:bodyPr wrap="square" rtlCol="0">
            <a:spAutoFit/>
          </a:bodyPr>
          <a:lstStyle/>
          <a:p>
            <a:r>
              <a:rPr lang="cs-CZ" sz="3200" b="1" dirty="0" smtClean="0">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Fyzický nositel informace</a:t>
            </a:r>
            <a:endParaRPr lang="cs-CZ" sz="3200" dirty="0">
              <a:latin typeface="Open Sans Condensed" panose="020B0806030504020204" pitchFamily="34" charset="0"/>
              <a:ea typeface="Open Sans Condensed" panose="020B0806030504020204" pitchFamily="34" charset="0"/>
              <a:cs typeface="Open Sans Condensed" panose="020B0806030504020204" pitchFamily="34" charset="0"/>
            </a:endParaRPr>
          </a:p>
          <a:p>
            <a:r>
              <a:rPr lang="cs-CZ" sz="2400" dirty="0">
                <a:latin typeface="Open Sans Condensed Light" panose="020B0306030504020204" pitchFamily="34" charset="0"/>
                <a:ea typeface="Open Sans Condensed Light" panose="020B0306030504020204" pitchFamily="34" charset="0"/>
                <a:cs typeface="Open Sans Condensed Light" panose="020B0306030504020204" pitchFamily="34" charset="0"/>
              </a:rPr>
              <a:t>z</a:t>
            </a:r>
            <a:r>
              <a:rPr lang="cs-CZ" sz="2400" dirty="0" smtClean="0">
                <a:latin typeface="Open Sans Condensed Light" panose="020B0306030504020204" pitchFamily="34" charset="0"/>
                <a:ea typeface="Open Sans Condensed Light" panose="020B0306030504020204" pitchFamily="34" charset="0"/>
                <a:cs typeface="Open Sans Condensed Light" panose="020B0306030504020204" pitchFamily="34" charset="0"/>
              </a:rPr>
              <a:t>ajišťuje uložení, přenos a zpracování informace</a:t>
            </a:r>
            <a:endParaRPr lang="cs-CZ" sz="2400" dirty="0">
              <a:solidFill>
                <a:schemeClr val="tx1">
                  <a:lumMod val="75000"/>
                  <a:lumOff val="25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pic>
        <p:nvPicPr>
          <p:cNvPr id="5" name="Obrázek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226011"/>
            <a:ext cx="4386649" cy="2631989"/>
          </a:xfrm>
          <a:prstGeom prst="rect">
            <a:avLst/>
          </a:prstGeom>
        </p:spPr>
      </p:pic>
      <p:pic>
        <p:nvPicPr>
          <p:cNvPr id="2052" name="Picture 4" descr="Výsledek obrázku pro signal fla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4150" y="1744171"/>
            <a:ext cx="1617787" cy="17795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Výsledek obrázku pro magnetic tap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07635" y="1756813"/>
            <a:ext cx="2284365" cy="17669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Výsledek obrázku pro ray of ligh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86649" y="4226011"/>
            <a:ext cx="3509318" cy="263198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Výsledek obrázku pro d&amp;ecaron;rná páska"/>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2934574"/>
            <a:ext cx="4354264" cy="1099001"/>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Výsledek obrázku pro electromagnetic waves"/>
          <p:cNvPicPr>
            <a:picLocks noChangeAspect="1" noChangeArrowheads="1" noCrop="1"/>
          </p:cNvPicPr>
          <p:nvPr/>
        </p:nvPicPr>
        <p:blipFill>
          <a:blip r:embed="rId10">
            <a:extLst>
              <a:ext uri="{28A0092B-C50C-407E-A947-70E740481C1C}">
                <a14:useLocalDpi xmlns:a14="http://schemas.microsoft.com/office/drawing/2010/main" val="0"/>
              </a:ext>
            </a:extLst>
          </a:blip>
          <a:srcRect/>
          <a:stretch>
            <a:fillRect/>
          </a:stretch>
        </p:blipFill>
        <p:spPr bwMode="auto">
          <a:xfrm>
            <a:off x="8254150" y="3523958"/>
            <a:ext cx="3559167" cy="1701201"/>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Výsledek obrázku pro wires"/>
          <p:cNvPicPr>
            <a:picLocks noChangeAspect="1" noChangeArrowheads="1"/>
          </p:cNvPicPr>
          <p:nvPr/>
        </p:nvPicPr>
        <p:blipFill rotWithShape="1">
          <a:blip r:embed="rId11">
            <a:extLst>
              <a:ext uri="{28A0092B-C50C-407E-A947-70E740481C1C}">
                <a14:useLocalDpi xmlns:a14="http://schemas.microsoft.com/office/drawing/2010/main" val="0"/>
              </a:ext>
            </a:extLst>
          </a:blip>
          <a:srcRect t="35954" b="14190"/>
          <a:stretch/>
        </p:blipFill>
        <p:spPr bwMode="auto">
          <a:xfrm>
            <a:off x="7895966" y="5255739"/>
            <a:ext cx="4296033" cy="1606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68790"/>
      </p:ext>
    </p:extLst>
  </p:cSld>
  <p:clrMapOvr>
    <a:masterClrMapping/>
  </p:clrMapOvr>
  <mc:AlternateContent xmlns:mc="http://schemas.openxmlformats.org/markup-compatibility/2006" xmlns:p14="http://schemas.microsoft.com/office/powerpoint/2010/main">
    <mc:Choice Requires="p14">
      <p:transition spd="slow" p14:dur="3400" advTm="20980">
        <p14:reveal/>
      </p:transition>
    </mc:Choice>
    <mc:Fallback xmlns="">
      <p:transition spd="slow" advTm="2098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8" name="Picture 6" descr="electromagnetic-spectrum – Lucy Sanford ReThink Cal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149" y="1491049"/>
            <a:ext cx="4479851" cy="2399687"/>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Best Capstone project ideas for electronics studen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1661" y="1504417"/>
            <a:ext cx="4010489" cy="2257311"/>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Fiber Optics and Its Importance - Shire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5474" y="4419472"/>
            <a:ext cx="3568577" cy="243852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What Is Optical Fiber? -Definition And Types Of Optical Fibe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48047" y="4677525"/>
            <a:ext cx="4490236" cy="243071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What is Fiber Optic Cable Structure and Advantages – Electrical Engineering  123"/>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40209" y="4140975"/>
            <a:ext cx="2298074" cy="1319179"/>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Tape Record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 y="3116087"/>
            <a:ext cx="3019925" cy="3741913"/>
          </a:xfrm>
          <a:prstGeom prst="rect">
            <a:avLst/>
          </a:prstGeom>
          <a:noFill/>
          <a:extLst>
            <a:ext uri="{909E8E84-426E-40DD-AFC4-6F175D3DCCD1}">
              <a14:hiddenFill xmlns:a14="http://schemas.microsoft.com/office/drawing/2010/main">
                <a:solidFill>
                  <a:srgbClr val="FFFFFF"/>
                </a:solidFill>
              </a14:hiddenFill>
            </a:ext>
          </a:extLst>
        </p:spPr>
      </p:pic>
      <p:pic>
        <p:nvPicPr>
          <p:cNvPr id="7188" name="Picture 20" descr="Showa Denko HD Singapore ::"/>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234" y="3946359"/>
            <a:ext cx="4204655" cy="279132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hvezdarna-fp.webnode.cz/_files/200000657-0b3c10c36b/kipu%5b1%5d.jp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8600" y="1417006"/>
            <a:ext cx="3244461" cy="1838800"/>
          </a:xfrm>
          <a:prstGeom prst="rect">
            <a:avLst/>
          </a:prstGeom>
          <a:noFill/>
          <a:extLst>
            <a:ext uri="{909E8E84-426E-40DD-AFC4-6F175D3DCCD1}">
              <a14:hiddenFill xmlns:a14="http://schemas.microsoft.com/office/drawing/2010/main">
                <a:solidFill>
                  <a:srgbClr val="FFFFFF"/>
                </a:solidFill>
              </a14:hiddenFill>
            </a:ext>
          </a:extLst>
        </p:spPr>
      </p:pic>
      <p:sp>
        <p:nvSpPr>
          <p:cNvPr id="12" name="Obdélník 11"/>
          <p:cNvSpPr/>
          <p:nvPr/>
        </p:nvSpPr>
        <p:spPr>
          <a:xfrm>
            <a:off x="0" y="475536"/>
            <a:ext cx="12192000" cy="1015513"/>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3" name="Nadpis 1"/>
          <p:cNvSpPr>
            <a:spLocks noGrp="1"/>
          </p:cNvSpPr>
          <p:nvPr>
            <p:ph type="title"/>
          </p:nvPr>
        </p:nvSpPr>
        <p:spPr>
          <a:xfrm>
            <a:off x="838200" y="365125"/>
            <a:ext cx="10515600" cy="1325563"/>
          </a:xfrm>
        </p:spPr>
        <p:txBody>
          <a:bodyPr/>
          <a:lstStyle/>
          <a:p>
            <a:r>
              <a:rPr lang="cs-CZ" cap="all"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Signál: využití fyzikálních jevů</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14" name="Zástupný symbol pro obsah 5"/>
          <p:cNvPicPr>
            <a:picLocks noGrp="1" noChangeAspect="1"/>
          </p:cNvPicPr>
          <p:nvPr>
            <p:ph idx="1"/>
          </p:nvPr>
        </p:nvPicPr>
        <p:blipFill>
          <a:blip r:embed="rId11"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15" name="TextovéPole 14"/>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rPr>
              <a:t>Základy informatiky</a:t>
            </a:r>
            <a:endParaRPr lang="cs-CZ" sz="1400" cap="all" dirty="0">
              <a:solidFill>
                <a:schemeClr val="bg1">
                  <a:lumMod val="50000"/>
                </a:schemeClr>
              </a:solidFill>
              <a:latin typeface="Open Sans Condensed Light" panose="020B0306030504020204" pitchFamily="34" charset="0"/>
              <a:ea typeface="Open Sans Condensed Light" panose="020B0306030504020204" pitchFamily="34" charset="0"/>
              <a:cs typeface="Open Sans Condensed Light" panose="020B0306030504020204" pitchFamily="34" charset="0"/>
            </a:endParaRPr>
          </a:p>
        </p:txBody>
      </p:sp>
    </p:spTree>
    <p:extLst>
      <p:ext uri="{BB962C8B-B14F-4D97-AF65-F5344CB8AC3E}">
        <p14:creationId xmlns:p14="http://schemas.microsoft.com/office/powerpoint/2010/main" val="18416525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délník 3"/>
          <p:cNvSpPr/>
          <p:nvPr/>
        </p:nvSpPr>
        <p:spPr>
          <a:xfrm>
            <a:off x="0" y="475536"/>
            <a:ext cx="12192000" cy="1015513"/>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Analogový a digitální signál</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sz="1400" cap="all"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8" name="Obrázek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43" y="4100406"/>
            <a:ext cx="5568440" cy="2683988"/>
          </a:xfrm>
          <a:prstGeom prst="rect">
            <a:avLst/>
          </a:prstGeom>
        </p:spPr>
      </p:pic>
      <p:pic>
        <p:nvPicPr>
          <p:cNvPr id="9" name="Obráze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4525" y="1511414"/>
            <a:ext cx="6481964" cy="273324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Obrázek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711053"/>
            <a:ext cx="5724525" cy="2295525"/>
          </a:xfrm>
          <a:prstGeom prst="rect">
            <a:avLst/>
          </a:prstGeom>
        </p:spPr>
      </p:pic>
      <p:sp>
        <p:nvSpPr>
          <p:cNvPr id="5" name="Zaoblený obdélníkový bublinový popisek 4"/>
          <p:cNvSpPr/>
          <p:nvPr/>
        </p:nvSpPr>
        <p:spPr>
          <a:xfrm>
            <a:off x="6172200" y="3948310"/>
            <a:ext cx="4679092" cy="1328023"/>
          </a:xfrm>
          <a:prstGeom prst="wedgeRoundRectCallout">
            <a:avLst>
              <a:gd name="adj1" fmla="val -98826"/>
              <a:gd name="adj2" fmla="val 50094"/>
              <a:gd name="adj3" fmla="val 16667"/>
            </a:avLst>
          </a:prstGeom>
          <a:solidFill>
            <a:schemeClr val="bg1"/>
          </a:solidFill>
          <a:ln>
            <a:solidFill>
              <a:srgbClr val="003052"/>
            </a:solidFill>
          </a:ln>
        </p:spPr>
        <p:txBody>
          <a:bodyPr wrap="square">
            <a:spAutoFit/>
          </a:bodyPr>
          <a:lstStyle/>
          <a:p>
            <a:r>
              <a:rPr lang="cs-CZ" sz="2400" dirty="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přirozené změny stavu </a:t>
            </a:r>
            <a:r>
              <a:rPr lang="cs-CZ" sz="2400" dirty="0" smtClean="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je možné zaznamenat v </a:t>
            </a:r>
            <a:r>
              <a:rPr lang="cs-CZ" sz="2400" dirty="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podobě </a:t>
            </a:r>
            <a:r>
              <a:rPr lang="cs-CZ" sz="2400" dirty="0">
                <a:solidFill>
                  <a:schemeClr val="tx1">
                    <a:lumMod val="95000"/>
                    <a:lumOff val="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spojité křivky </a:t>
            </a:r>
            <a:r>
              <a:rPr lang="cs-CZ" sz="2400" dirty="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cs-CZ" sz="2400" dirty="0">
                <a:solidFill>
                  <a:srgbClr val="00B0F0"/>
                </a:solidFill>
                <a:latin typeface="Open Sans Condensed" panose="020B0806030504020204" pitchFamily="34" charset="0"/>
                <a:ea typeface="Open Sans Condensed" panose="020B0806030504020204" pitchFamily="34" charset="0"/>
                <a:cs typeface="Open Sans Condensed" panose="020B0806030504020204" pitchFamily="34" charset="0"/>
              </a:rPr>
              <a:t>analogového signálu </a:t>
            </a:r>
          </a:p>
        </p:txBody>
      </p:sp>
      <p:sp>
        <p:nvSpPr>
          <p:cNvPr id="10" name="Zaoblený obdélníkový bublinový popisek 9"/>
          <p:cNvSpPr/>
          <p:nvPr/>
        </p:nvSpPr>
        <p:spPr>
          <a:xfrm>
            <a:off x="6172200" y="5380174"/>
            <a:ext cx="4679092" cy="1328023"/>
          </a:xfrm>
          <a:prstGeom prst="wedgeRoundRectCallout">
            <a:avLst>
              <a:gd name="adj1" fmla="val -79284"/>
              <a:gd name="adj2" fmla="val 2950"/>
              <a:gd name="adj3" fmla="val 16667"/>
            </a:avLst>
          </a:prstGeom>
          <a:solidFill>
            <a:schemeClr val="bg1"/>
          </a:solidFill>
          <a:ln>
            <a:solidFill>
              <a:srgbClr val="FF0000"/>
            </a:solidFill>
          </a:ln>
        </p:spPr>
        <p:style>
          <a:lnRef idx="2">
            <a:schemeClr val="accent2"/>
          </a:lnRef>
          <a:fillRef idx="1">
            <a:schemeClr val="lt1"/>
          </a:fillRef>
          <a:effectRef idx="0">
            <a:schemeClr val="accent2"/>
          </a:effectRef>
          <a:fontRef idx="minor">
            <a:schemeClr val="dk1"/>
          </a:fontRef>
        </p:style>
        <p:txBody>
          <a:bodyPr wrap="square">
            <a:spAutoFit/>
          </a:bodyPr>
          <a:lstStyle/>
          <a:p>
            <a:r>
              <a:rPr lang="cs-CZ" sz="2400" dirty="0" smtClean="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pomocí</a:t>
            </a:r>
            <a:r>
              <a:rPr lang="cs-CZ" sz="2400" dirty="0" smtClean="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cs-CZ" sz="2400" dirty="0" smtClean="0">
                <a:solidFill>
                  <a:schemeClr val="accent6">
                    <a:lumMod val="7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vzorkování</a:t>
            </a:r>
            <a:r>
              <a:rPr lang="cs-CZ" sz="2400" dirty="0" smtClean="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cs-CZ" sz="2400" dirty="0" smtClean="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a</a:t>
            </a:r>
            <a:r>
              <a:rPr lang="cs-CZ" sz="2400" dirty="0" smtClean="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cs-CZ" sz="2400" dirty="0" smtClean="0">
                <a:solidFill>
                  <a:srgbClr val="C6379C"/>
                </a:solidFill>
                <a:latin typeface="Open Sans Condensed" panose="020B0806030504020204" pitchFamily="34" charset="0"/>
                <a:ea typeface="Open Sans Condensed" panose="020B0806030504020204" pitchFamily="34" charset="0"/>
                <a:cs typeface="Open Sans Condensed" panose="020B0806030504020204" pitchFamily="34" charset="0"/>
              </a:rPr>
              <a:t>kvantování</a:t>
            </a:r>
            <a:r>
              <a:rPr lang="cs-CZ" sz="2400" dirty="0" smtClean="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cs-CZ" sz="2400" dirty="0" smtClean="0">
                <a:solidFill>
                  <a:schemeClr val="tx1">
                    <a:lumMod val="75000"/>
                    <a:lumOff val="2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získáme z analogového signálu </a:t>
            </a:r>
            <a:r>
              <a:rPr lang="cs-CZ" sz="2400" dirty="0" smtClean="0">
                <a:solidFill>
                  <a:schemeClr val="tx1">
                    <a:lumMod val="95000"/>
                    <a:lumOff val="5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nespojitý</a:t>
            </a:r>
            <a:r>
              <a:rPr lang="cs-CZ" sz="2400" dirty="0" smtClean="0">
                <a:solidFill>
                  <a:srgbClr val="000000"/>
                </a:solidFill>
                <a:latin typeface="Open Sans Condensed" panose="020B0806030504020204" pitchFamily="34" charset="0"/>
                <a:ea typeface="Open Sans Condensed" panose="020B0806030504020204" pitchFamily="34" charset="0"/>
                <a:cs typeface="Open Sans Condensed" panose="020B0806030504020204" pitchFamily="34" charset="0"/>
              </a:rPr>
              <a:t> </a:t>
            </a:r>
            <a:r>
              <a:rPr lang="cs-CZ" sz="2400" dirty="0" smtClean="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rPr>
              <a:t>digitální signál</a:t>
            </a:r>
            <a:endParaRPr lang="cs-CZ" sz="2400" dirty="0">
              <a:solidFill>
                <a:srgbClr val="C00000"/>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1" name="Zaoblený obdélníkový bublinový popisek 10"/>
          <p:cNvSpPr/>
          <p:nvPr/>
        </p:nvSpPr>
        <p:spPr>
          <a:xfrm>
            <a:off x="2693778" y="6044186"/>
            <a:ext cx="1499282" cy="528924"/>
          </a:xfrm>
          <a:prstGeom prst="wedgeRoundRectCallout">
            <a:avLst>
              <a:gd name="adj1" fmla="val -7363"/>
              <a:gd name="adj2" fmla="val -137263"/>
              <a:gd name="adj3" fmla="val 16667"/>
            </a:avLst>
          </a:prstGeom>
          <a:solidFill>
            <a:srgbClr val="C6379C"/>
          </a:solidFill>
          <a:ln>
            <a:solidFill>
              <a:srgbClr val="C6379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latin typeface="Open Sans Condensed" panose="020B0806030504020204" pitchFamily="34" charset="0"/>
                <a:ea typeface="Open Sans Condensed" panose="020B0806030504020204" pitchFamily="34" charset="0"/>
                <a:cs typeface="Open Sans Condensed" panose="020B0806030504020204" pitchFamily="34" charset="0"/>
              </a:rPr>
              <a:t>vzorkování</a:t>
            </a:r>
            <a:endParaRPr lang="cs-CZ"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
        <p:nvSpPr>
          <p:cNvPr id="12" name="Zaoblený obdélníkový bublinový popisek 11"/>
          <p:cNvSpPr/>
          <p:nvPr/>
        </p:nvSpPr>
        <p:spPr>
          <a:xfrm>
            <a:off x="1194496" y="4141914"/>
            <a:ext cx="1499282" cy="528924"/>
          </a:xfrm>
          <a:prstGeom prst="wedgeRoundRectCallout">
            <a:avLst>
              <a:gd name="adj1" fmla="val 91539"/>
              <a:gd name="adj2" fmla="val 34059"/>
              <a:gd name="adj3" fmla="val 16667"/>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s-CZ" dirty="0" smtClean="0">
                <a:latin typeface="Open Sans Condensed" panose="020B0806030504020204" pitchFamily="34" charset="0"/>
                <a:ea typeface="Open Sans Condensed" panose="020B0806030504020204" pitchFamily="34" charset="0"/>
                <a:cs typeface="Open Sans Condensed" panose="020B0806030504020204" pitchFamily="34" charset="0"/>
              </a:rPr>
              <a:t>kvantování</a:t>
            </a:r>
            <a:endParaRPr lang="cs-CZ" dirty="0">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2204587064"/>
      </p:ext>
    </p:extLst>
  </p:cSld>
  <p:clrMapOvr>
    <a:masterClrMapping/>
  </p:clrMapOvr>
  <mc:AlternateContent xmlns:mc="http://schemas.openxmlformats.org/markup-compatibility/2006" xmlns:p14="http://schemas.microsoft.com/office/powerpoint/2010/main">
    <mc:Choice Requires="p14">
      <p:transition spd="slow" p14:dur="3400" advTm="20926">
        <p14:reveal/>
      </p:transition>
    </mc:Choice>
    <mc:Fallback xmlns="">
      <p:transition spd="slow" advTm="20926">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2" descr="Classification of Signals Explained | Types of Signals in Communication -  YouTube"/>
          <p:cNvPicPr>
            <a:picLocks noChangeAspect="1" noChangeArrowheads="1"/>
          </p:cNvPicPr>
          <p:nvPr/>
        </p:nvPicPr>
        <p:blipFill rotWithShape="1">
          <a:blip r:embed="rId3">
            <a:extLst>
              <a:ext uri="{28A0092B-C50C-407E-A947-70E740481C1C}">
                <a14:useLocalDpi xmlns:a14="http://schemas.microsoft.com/office/drawing/2010/main" val="0"/>
              </a:ext>
            </a:extLst>
          </a:blip>
          <a:srcRect t="2409"/>
          <a:stretch/>
        </p:blipFill>
        <p:spPr bwMode="auto">
          <a:xfrm>
            <a:off x="0" y="1491048"/>
            <a:ext cx="7406640" cy="3163285"/>
          </a:xfrm>
          <a:prstGeom prst="rect">
            <a:avLst/>
          </a:prstGeom>
          <a:noFill/>
          <a:extLst>
            <a:ext uri="{909E8E84-426E-40DD-AFC4-6F175D3DCCD1}">
              <a14:hiddenFill xmlns:a14="http://schemas.microsoft.com/office/drawing/2010/main">
                <a:solidFill>
                  <a:srgbClr val="FFFFFF"/>
                </a:solidFill>
              </a14:hiddenFill>
            </a:ext>
          </a:extLst>
        </p:spPr>
      </p:pic>
      <p:pic>
        <p:nvPicPr>
          <p:cNvPr id="7198" name="Picture 30" descr="Communication Systems: Advantages of Digital Transmiss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08501"/>
            <a:ext cx="5638800" cy="2349500"/>
          </a:xfrm>
          <a:prstGeom prst="rect">
            <a:avLst/>
          </a:prstGeom>
          <a:noFill/>
          <a:extLst>
            <a:ext uri="{909E8E84-426E-40DD-AFC4-6F175D3DCCD1}">
              <a14:hiddenFill xmlns:a14="http://schemas.microsoft.com/office/drawing/2010/main">
                <a:solidFill>
                  <a:srgbClr val="FFFFFF"/>
                </a:solidFill>
              </a14:hiddenFill>
            </a:ext>
          </a:extLst>
        </p:spPr>
      </p:pic>
      <p:pic>
        <p:nvPicPr>
          <p:cNvPr id="7192" name="Picture 24" descr="Analog vs. Digital - learn.sparkfun.com"/>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5898" y="1486525"/>
            <a:ext cx="4486102" cy="3113355"/>
          </a:xfrm>
          <a:prstGeom prst="rect">
            <a:avLst/>
          </a:prstGeom>
          <a:noFill/>
          <a:extLst>
            <a:ext uri="{909E8E84-426E-40DD-AFC4-6F175D3DCCD1}">
              <a14:hiddenFill xmlns:a14="http://schemas.microsoft.com/office/drawing/2010/main">
                <a:solidFill>
                  <a:srgbClr val="FFFFFF"/>
                </a:solidFill>
              </a14:hiddenFill>
            </a:ext>
          </a:extLst>
        </p:spPr>
      </p:pic>
      <p:pic>
        <p:nvPicPr>
          <p:cNvPr id="7194" name="Picture 26" descr="Analog signal vs Digital Signal - VKY Academ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82963" y="4006514"/>
            <a:ext cx="3632920" cy="27672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96" name="Picture 28" descr="Differences between Analog Circuits and Digital Circuit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1720" y="4728411"/>
            <a:ext cx="2920280" cy="2045367"/>
          </a:xfrm>
          <a:prstGeom prst="rect">
            <a:avLst/>
          </a:prstGeom>
          <a:noFill/>
          <a:extLst>
            <a:ext uri="{909E8E84-426E-40DD-AFC4-6F175D3DCCD1}">
              <a14:hiddenFill xmlns:a14="http://schemas.microsoft.com/office/drawing/2010/main">
                <a:solidFill>
                  <a:srgbClr val="FFFFFF"/>
                </a:solidFill>
              </a14:hiddenFill>
            </a:ext>
          </a:extLst>
        </p:spPr>
      </p:pic>
      <p:sp>
        <p:nvSpPr>
          <p:cNvPr id="9" name="Obdélník 8"/>
          <p:cNvSpPr/>
          <p:nvPr/>
        </p:nvSpPr>
        <p:spPr>
          <a:xfrm>
            <a:off x="0" y="475536"/>
            <a:ext cx="12192000" cy="1015513"/>
          </a:xfrm>
          <a:prstGeom prst="rect">
            <a:avLst/>
          </a:prstGeom>
          <a:solidFill>
            <a:srgbClr val="003052"/>
          </a:solidFill>
          <a:ln>
            <a:solidFill>
              <a:srgbClr val="0030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10" name="Nadpis 1"/>
          <p:cNvSpPr>
            <a:spLocks noGrp="1"/>
          </p:cNvSpPr>
          <p:nvPr>
            <p:ph type="title"/>
          </p:nvPr>
        </p:nvSpPr>
        <p:spPr>
          <a:xfrm>
            <a:off x="838200" y="365125"/>
            <a:ext cx="10515600" cy="1325563"/>
          </a:xfrm>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Analogový a digitální signál</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11" name="Zástupný symbol pro obsah 5"/>
          <p:cNvPicPr>
            <a:picLocks noGrp="1" noChangeAspect="1"/>
          </p:cNvPicPr>
          <p:nvPr>
            <p:ph idx="1"/>
          </p:nvPr>
        </p:nvPicPr>
        <p:blipFill>
          <a:blip r:embed="rId8"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12" name="TextovéPole 11"/>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sz="1400" cap="all"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spTree>
    <p:extLst>
      <p:ext uri="{BB962C8B-B14F-4D97-AF65-F5344CB8AC3E}">
        <p14:creationId xmlns:p14="http://schemas.microsoft.com/office/powerpoint/2010/main" val="38942621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Obrázek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88492" y="4939756"/>
            <a:ext cx="1913238" cy="1913238"/>
          </a:xfrm>
          <a:prstGeom prst="rect">
            <a:avLst/>
          </a:prstGeom>
        </p:spPr>
      </p:pic>
      <p:sp>
        <p:nvSpPr>
          <p:cNvPr id="4" name="Obdélník 3"/>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Fonograf a Gramofon</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sz="1400" cap="all"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9" name="Obrázek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4834474"/>
            <a:ext cx="3698789" cy="2023526"/>
          </a:xfrm>
          <a:prstGeom prst="rect">
            <a:avLst/>
          </a:prstGeom>
        </p:spPr>
      </p:pic>
      <p:pic>
        <p:nvPicPr>
          <p:cNvPr id="12" name="Obrázek 11"/>
          <p:cNvPicPr>
            <a:picLocks noChangeAspect="1"/>
          </p:cNvPicPr>
          <p:nvPr/>
        </p:nvPicPr>
        <p:blipFill rotWithShape="1">
          <a:blip r:embed="rId6" cstate="print">
            <a:extLst>
              <a:ext uri="{28A0092B-C50C-407E-A947-70E740481C1C}">
                <a14:useLocalDpi xmlns:a14="http://schemas.microsoft.com/office/drawing/2010/main" val="0"/>
              </a:ext>
            </a:extLst>
          </a:blip>
          <a:srcRect r="19344"/>
          <a:stretch/>
        </p:blipFill>
        <p:spPr>
          <a:xfrm>
            <a:off x="5726628" y="1511414"/>
            <a:ext cx="6462425" cy="5341580"/>
          </a:xfrm>
          <a:prstGeom prst="rect">
            <a:avLst/>
          </a:prstGeom>
        </p:spPr>
      </p:pic>
      <p:pic>
        <p:nvPicPr>
          <p:cNvPr id="8" name="Obrázek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1511414"/>
            <a:ext cx="5715000" cy="3333750"/>
          </a:xfrm>
          <a:prstGeom prst="rect">
            <a:avLst/>
          </a:prstGeom>
          <a:ln>
            <a:solidFill>
              <a:schemeClr val="bg1"/>
            </a:solidFill>
          </a:ln>
        </p:spPr>
      </p:pic>
    </p:spTree>
    <p:extLst>
      <p:ext uri="{BB962C8B-B14F-4D97-AF65-F5344CB8AC3E}">
        <p14:creationId xmlns:p14="http://schemas.microsoft.com/office/powerpoint/2010/main" val="1218143171"/>
      </p:ext>
    </p:extLst>
  </p:cSld>
  <p:clrMapOvr>
    <a:masterClrMapping/>
  </p:clrMapOvr>
  <mc:AlternateContent xmlns:mc="http://schemas.openxmlformats.org/markup-compatibility/2006" xmlns:p14="http://schemas.microsoft.com/office/powerpoint/2010/main">
    <mc:Choice Requires="p14">
      <p:transition spd="slow" p14:dur="3400" advTm="16449">
        <p14:reveal/>
      </p:transition>
    </mc:Choice>
    <mc:Fallback xmlns="">
      <p:transition spd="slow" advTm="16449">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délník 3"/>
          <p:cNvSpPr/>
          <p:nvPr/>
        </p:nvSpPr>
        <p:spPr>
          <a:xfrm>
            <a:off x="0" y="475536"/>
            <a:ext cx="12192000" cy="1015513"/>
          </a:xfrm>
          <a:prstGeom prst="rect">
            <a:avLst/>
          </a:prstGeom>
          <a:solidFill>
            <a:srgbClr val="F1A0A1"/>
          </a:solidFill>
          <a:ln>
            <a:solidFill>
              <a:srgbClr val="F1A0A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s-CZ"/>
          </a:p>
        </p:txBody>
      </p:sp>
      <p:sp>
        <p:nvSpPr>
          <p:cNvPr id="2" name="Nadpis 1"/>
          <p:cNvSpPr>
            <a:spLocks noGrp="1"/>
          </p:cNvSpPr>
          <p:nvPr>
            <p:ph type="title"/>
          </p:nvPr>
        </p:nvSpPr>
        <p:spPr/>
        <p:txBody>
          <a:bodyPr/>
          <a:lstStyle/>
          <a:p>
            <a:r>
              <a:rPr lang="cs-CZ" cap="all" dirty="0" smtClean="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rPr>
              <a:t>Záznam na magnetické pásky</a:t>
            </a:r>
            <a:endParaRPr lang="cs-CZ" cap="all" dirty="0">
              <a:solidFill>
                <a:schemeClr val="bg1"/>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6" name="Zástupný symbol pro obsah 5"/>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930880" y="8238"/>
            <a:ext cx="1491049" cy="401173"/>
          </a:xfrm>
        </p:spPr>
      </p:pic>
      <p:sp>
        <p:nvSpPr>
          <p:cNvPr id="7" name="TextovéPole 6"/>
          <p:cNvSpPr txBox="1"/>
          <p:nvPr/>
        </p:nvSpPr>
        <p:spPr>
          <a:xfrm>
            <a:off x="5974492" y="147394"/>
            <a:ext cx="5379308" cy="307777"/>
          </a:xfrm>
          <a:prstGeom prst="rect">
            <a:avLst/>
          </a:prstGeom>
          <a:noFill/>
        </p:spPr>
        <p:txBody>
          <a:bodyPr wrap="square" rtlCol="0">
            <a:spAutoFit/>
          </a:bodyPr>
          <a:lstStyle/>
          <a:p>
            <a:pPr algn="r"/>
            <a:r>
              <a:rPr lang="cs-CZ" sz="1400" cap="all" dirty="0" smtClean="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rPr>
              <a:t>Základy informatiky</a:t>
            </a:r>
            <a:endParaRPr lang="cs-CZ" sz="1400" cap="all" dirty="0">
              <a:solidFill>
                <a:schemeClr val="bg1">
                  <a:lumMod val="50000"/>
                </a:schemeClr>
              </a:solidFill>
              <a:latin typeface="Open Sans Condensed" panose="020B0806030504020204" pitchFamily="34" charset="0"/>
              <a:ea typeface="Open Sans Condensed" panose="020B0806030504020204" pitchFamily="34" charset="0"/>
              <a:cs typeface="Open Sans Condensed" panose="020B0806030504020204" pitchFamily="34" charset="0"/>
            </a:endParaRPr>
          </a:p>
        </p:txBody>
      </p:sp>
      <p:pic>
        <p:nvPicPr>
          <p:cNvPr id="3" name="Obrázek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91049"/>
            <a:ext cx="5705475" cy="3600450"/>
          </a:xfrm>
          <a:prstGeom prst="rect">
            <a:avLst/>
          </a:prstGeom>
        </p:spPr>
      </p:pic>
      <p:pic>
        <p:nvPicPr>
          <p:cNvPr id="5" name="Obrázek 4"/>
          <p:cNvPicPr>
            <a:picLocks noChangeAspect="1"/>
          </p:cNvPicPr>
          <p:nvPr/>
        </p:nvPicPr>
        <p:blipFill rotWithShape="1">
          <a:blip r:embed="rId5">
            <a:extLst>
              <a:ext uri="{28A0092B-C50C-407E-A947-70E740481C1C}">
                <a14:useLocalDpi xmlns:a14="http://schemas.microsoft.com/office/drawing/2010/main" val="0"/>
              </a:ext>
            </a:extLst>
          </a:blip>
          <a:srcRect t="19056" b="6020"/>
          <a:stretch/>
        </p:blipFill>
        <p:spPr>
          <a:xfrm>
            <a:off x="5808438" y="1645637"/>
            <a:ext cx="6236311" cy="1845276"/>
          </a:xfrm>
          <a:prstGeom prst="rect">
            <a:avLst/>
          </a:prstGeom>
        </p:spPr>
      </p:pic>
      <p:pic>
        <p:nvPicPr>
          <p:cNvPr id="10" name="Obrázek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383" y="5091499"/>
            <a:ext cx="3579656" cy="1624269"/>
          </a:xfrm>
          <a:prstGeom prst="rect">
            <a:avLst/>
          </a:prstGeom>
        </p:spPr>
      </p:pic>
      <p:pic>
        <p:nvPicPr>
          <p:cNvPr id="11" name="Obrázek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29145" y="3796484"/>
            <a:ext cx="3892379" cy="2919284"/>
          </a:xfrm>
          <a:prstGeom prst="rect">
            <a:avLst/>
          </a:prstGeom>
          <a:ln>
            <a:noFill/>
          </a:ln>
          <a:effectLst>
            <a:softEdge rad="112500"/>
          </a:effectLst>
        </p:spPr>
      </p:pic>
    </p:spTree>
    <p:extLst>
      <p:ext uri="{BB962C8B-B14F-4D97-AF65-F5344CB8AC3E}">
        <p14:creationId xmlns:p14="http://schemas.microsoft.com/office/powerpoint/2010/main" val="403140504"/>
      </p:ext>
    </p:extLst>
  </p:cSld>
  <p:clrMapOvr>
    <a:masterClrMapping/>
  </p:clrMapOvr>
  <mc:AlternateContent xmlns:mc="http://schemas.openxmlformats.org/markup-compatibility/2006" xmlns:p14="http://schemas.microsoft.com/office/powerpoint/2010/main">
    <mc:Choice Requires="p14">
      <p:transition spd="slow" p14:dur="3400" advTm="16697">
        <p14:reveal/>
      </p:transition>
    </mc:Choice>
    <mc:Fallback xmlns="">
      <p:transition spd="slow" advTm="16697">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Motiv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Motiv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Motiv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otiv Office">
  <a:themeElements>
    <a:clrScheme name="Kancelář">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celář">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celář">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2039</TotalTime>
  <Words>2715</Words>
  <Application>Microsoft Office PowerPoint</Application>
  <PresentationFormat>Širokoúhlá obrazovka</PresentationFormat>
  <Paragraphs>234</Paragraphs>
  <Slides>14</Slides>
  <Notes>13</Notes>
  <HiddenSlides>0</HiddenSlides>
  <MMClips>0</MMClips>
  <ScaleCrop>false</ScaleCrop>
  <HeadingPairs>
    <vt:vector size="6" baseType="variant">
      <vt:variant>
        <vt:lpstr>Použitá písma</vt:lpstr>
      </vt:variant>
      <vt:variant>
        <vt:i4>5</vt:i4>
      </vt:variant>
      <vt:variant>
        <vt:lpstr>Motiv</vt:lpstr>
      </vt:variant>
      <vt:variant>
        <vt:i4>1</vt:i4>
      </vt:variant>
      <vt:variant>
        <vt:lpstr>Nadpisy snímků</vt:lpstr>
      </vt:variant>
      <vt:variant>
        <vt:i4>14</vt:i4>
      </vt:variant>
    </vt:vector>
  </HeadingPairs>
  <TitlesOfParts>
    <vt:vector size="20" baseType="lpstr">
      <vt:lpstr>Arial</vt:lpstr>
      <vt:lpstr>Calibri</vt:lpstr>
      <vt:lpstr>Calibri Light</vt:lpstr>
      <vt:lpstr>Open Sans Condensed</vt:lpstr>
      <vt:lpstr>Open Sans Condensed Light</vt:lpstr>
      <vt:lpstr>Office Theme</vt:lpstr>
      <vt:lpstr>Základy informatiky</vt:lpstr>
      <vt:lpstr>Data a Informace</vt:lpstr>
      <vt:lpstr>Data a Informace</vt:lpstr>
      <vt:lpstr>Signál</vt:lpstr>
      <vt:lpstr>Signál: využití fyzikálních jevů</vt:lpstr>
      <vt:lpstr>Analogový a digitální signál</vt:lpstr>
      <vt:lpstr>Analogový a digitální signál</vt:lpstr>
      <vt:lpstr>Fonograf a Gramofon</vt:lpstr>
      <vt:lpstr>Záznam na magnetické pásky</vt:lpstr>
      <vt:lpstr>Digitalizace zvuku</vt:lpstr>
      <vt:lpstr>Digitalizace zvuku</vt:lpstr>
      <vt:lpstr>Záznam na optické disky</vt:lpstr>
      <vt:lpstr>DIGITALIZACE obrazu</vt:lpstr>
      <vt:lpstr>Skenování obrazu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Základy informatiky</dc:title>
  <dc:creator>ml</dc:creator>
  <cp:lastModifiedBy>ml</cp:lastModifiedBy>
  <cp:revision>135</cp:revision>
  <dcterms:created xsi:type="dcterms:W3CDTF">2016-09-17T12:48:11Z</dcterms:created>
  <dcterms:modified xsi:type="dcterms:W3CDTF">2023-09-28T18:14:21Z</dcterms:modified>
</cp:coreProperties>
</file>